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Helvetica Neue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o8wxwyJL2TOrGmXe4w1VYQDtR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369E4-96AA-48EF-9BE7-3745548D4A3D}" v="7" dt="2023-01-17T12:08:12.572"/>
  </p1510:revLst>
</p1510:revInfo>
</file>

<file path=ppt/tableStyles.xml><?xml version="1.0" encoding="utf-8"?>
<a:tblStyleLst xmlns:a="http://schemas.openxmlformats.org/drawingml/2006/main" def="{D3012A93-0C2A-46EB-9B39-261A1488E49E}">
  <a:tblStyle styleId="{D3012A93-0C2A-46EB-9B39-261A1488E49E}" styleName="Table_0">
    <a:wholeTb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DD4EA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8EBF5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a Mohammad Radwan" userId="34228e05-f625-4057-830a-06eabf8b9a24" providerId="ADAL" clId="{F4C369E4-96AA-48EF-9BE7-3745548D4A3D}"/>
    <pc:docChg chg="delSld modSld sldOrd">
      <pc:chgData name="Hadia Mohammad Radwan" userId="34228e05-f625-4057-830a-06eabf8b9a24" providerId="ADAL" clId="{F4C369E4-96AA-48EF-9BE7-3745548D4A3D}" dt="2023-01-17T12:08:07.373" v="15" actId="2696"/>
      <pc:docMkLst>
        <pc:docMk/>
      </pc:docMkLst>
      <pc:sldChg chg="del ord">
        <pc:chgData name="Hadia Mohammad Radwan" userId="34228e05-f625-4057-830a-06eabf8b9a24" providerId="ADAL" clId="{F4C369E4-96AA-48EF-9BE7-3745548D4A3D}" dt="2023-01-17T12:08:07.373" v="15" actId="2696"/>
        <pc:sldMkLst>
          <pc:docMk/>
          <pc:sldMk cId="0" sldId="259"/>
        </pc:sldMkLst>
      </pc:sldChg>
      <pc:sldChg chg="del">
        <pc:chgData name="Hadia Mohammad Radwan" userId="34228e05-f625-4057-830a-06eabf8b9a24" providerId="ADAL" clId="{F4C369E4-96AA-48EF-9BE7-3745548D4A3D}" dt="2023-01-17T11:01:34.963" v="1" actId="2696"/>
        <pc:sldMkLst>
          <pc:docMk/>
          <pc:sldMk cId="2073939798" sldId="261"/>
        </pc:sldMkLst>
      </pc:sldChg>
      <pc:sldChg chg="modSp mod">
        <pc:chgData name="Hadia Mohammad Radwan" userId="34228e05-f625-4057-830a-06eabf8b9a24" providerId="ADAL" clId="{F4C369E4-96AA-48EF-9BE7-3745548D4A3D}" dt="2023-01-17T11:02:39.972" v="4" actId="14100"/>
        <pc:sldMkLst>
          <pc:docMk/>
          <pc:sldMk cId="0" sldId="263"/>
        </pc:sldMkLst>
        <pc:picChg chg="mod">
          <ac:chgData name="Hadia Mohammad Radwan" userId="34228e05-f625-4057-830a-06eabf8b9a24" providerId="ADAL" clId="{F4C369E4-96AA-48EF-9BE7-3745548D4A3D}" dt="2023-01-17T11:02:39.972" v="4" actId="14100"/>
          <ac:picMkLst>
            <pc:docMk/>
            <pc:sldMk cId="0" sldId="263"/>
            <ac:picMk id="149" creationId="{00000000-0000-0000-0000-000000000000}"/>
          </ac:picMkLst>
        </pc:picChg>
      </pc:sldChg>
      <pc:sldChg chg="del">
        <pc:chgData name="Hadia Mohammad Radwan" userId="34228e05-f625-4057-830a-06eabf8b9a24" providerId="ADAL" clId="{F4C369E4-96AA-48EF-9BE7-3745548D4A3D}" dt="2023-01-17T11:02:58.882" v="5" actId="2696"/>
        <pc:sldMkLst>
          <pc:docMk/>
          <pc:sldMk cId="1534750616" sldId="266"/>
        </pc:sldMkLst>
      </pc:sldChg>
      <pc:sldChg chg="modSp">
        <pc:chgData name="Hadia Mohammad Radwan" userId="34228e05-f625-4057-830a-06eabf8b9a24" providerId="ADAL" clId="{F4C369E4-96AA-48EF-9BE7-3745548D4A3D}" dt="2023-01-17T11:04:08.440" v="7" actId="115"/>
        <pc:sldMkLst>
          <pc:docMk/>
          <pc:sldMk cId="0" sldId="267"/>
        </pc:sldMkLst>
        <pc:spChg chg="mod">
          <ac:chgData name="Hadia Mohammad Radwan" userId="34228e05-f625-4057-830a-06eabf8b9a24" providerId="ADAL" clId="{F4C369E4-96AA-48EF-9BE7-3745548D4A3D}" dt="2023-01-17T11:04:02.312" v="6" actId="115"/>
          <ac:spMkLst>
            <pc:docMk/>
            <pc:sldMk cId="0" sldId="267"/>
            <ac:spMk id="234" creationId="{00000000-0000-0000-0000-000000000000}"/>
          </ac:spMkLst>
        </pc:spChg>
        <pc:spChg chg="mod">
          <ac:chgData name="Hadia Mohammad Radwan" userId="34228e05-f625-4057-830a-06eabf8b9a24" providerId="ADAL" clId="{F4C369E4-96AA-48EF-9BE7-3745548D4A3D}" dt="2023-01-17T11:04:08.440" v="7" actId="115"/>
          <ac:spMkLst>
            <pc:docMk/>
            <pc:sldMk cId="0" sldId="267"/>
            <ac:spMk id="235" creationId="{00000000-0000-0000-0000-000000000000}"/>
          </ac:spMkLst>
        </pc:spChg>
      </pc:sldChg>
      <pc:sldChg chg="modSp">
        <pc:chgData name="Hadia Mohammad Radwan" userId="34228e05-f625-4057-830a-06eabf8b9a24" providerId="ADAL" clId="{F4C369E4-96AA-48EF-9BE7-3745548D4A3D}" dt="2023-01-17T11:05:21.395" v="9" actId="20577"/>
        <pc:sldMkLst>
          <pc:docMk/>
          <pc:sldMk cId="0" sldId="271"/>
        </pc:sldMkLst>
        <pc:spChg chg="mod">
          <ac:chgData name="Hadia Mohammad Radwan" userId="34228e05-f625-4057-830a-06eabf8b9a24" providerId="ADAL" clId="{F4C369E4-96AA-48EF-9BE7-3745548D4A3D}" dt="2023-01-17T11:05:21.395" v="9" actId="20577"/>
          <ac:spMkLst>
            <pc:docMk/>
            <pc:sldMk cId="0" sldId="271"/>
            <ac:spMk id="272" creationId="{00000000-0000-0000-0000-000000000000}"/>
          </ac:spMkLst>
        </pc:spChg>
      </pc:sldChg>
      <pc:sldChg chg="modSp mod">
        <pc:chgData name="Hadia Mohammad Radwan" userId="34228e05-f625-4057-830a-06eabf8b9a24" providerId="ADAL" clId="{F4C369E4-96AA-48EF-9BE7-3745548D4A3D}" dt="2023-01-17T11:06:32.329" v="12" actId="1582"/>
        <pc:sldMkLst>
          <pc:docMk/>
          <pc:sldMk cId="0" sldId="274"/>
        </pc:sldMkLst>
        <pc:spChg chg="mod">
          <ac:chgData name="Hadia Mohammad Radwan" userId="34228e05-f625-4057-830a-06eabf8b9a24" providerId="ADAL" clId="{F4C369E4-96AA-48EF-9BE7-3745548D4A3D}" dt="2023-01-17T11:06:26.062" v="11" actId="1582"/>
          <ac:spMkLst>
            <pc:docMk/>
            <pc:sldMk cId="0" sldId="274"/>
            <ac:spMk id="310" creationId="{00000000-0000-0000-0000-000000000000}"/>
          </ac:spMkLst>
        </pc:spChg>
        <pc:spChg chg="mod">
          <ac:chgData name="Hadia Mohammad Radwan" userId="34228e05-f625-4057-830a-06eabf8b9a24" providerId="ADAL" clId="{F4C369E4-96AA-48EF-9BE7-3745548D4A3D}" dt="2023-01-17T11:06:32.329" v="12" actId="1582"/>
          <ac:spMkLst>
            <pc:docMk/>
            <pc:sldMk cId="0" sldId="274"/>
            <ac:spMk id="311" creationId="{00000000-0000-0000-0000-000000000000}"/>
          </ac:spMkLst>
        </pc:spChg>
      </pc:sldChg>
      <pc:sldChg chg="modSp mod">
        <pc:chgData name="Hadia Mohammad Radwan" userId="34228e05-f625-4057-830a-06eabf8b9a24" providerId="ADAL" clId="{F4C369E4-96AA-48EF-9BE7-3745548D4A3D}" dt="2023-01-16T10:49:23.837" v="0" actId="1076"/>
        <pc:sldMkLst>
          <pc:docMk/>
          <pc:sldMk cId="0" sldId="280"/>
        </pc:sldMkLst>
        <pc:grpChg chg="mod">
          <ac:chgData name="Hadia Mohammad Radwan" userId="34228e05-f625-4057-830a-06eabf8b9a24" providerId="ADAL" clId="{F4C369E4-96AA-48EF-9BE7-3745548D4A3D}" dt="2023-01-16T10:49:23.837" v="0" actId="1076"/>
          <ac:grpSpMkLst>
            <pc:docMk/>
            <pc:sldMk cId="0" sldId="280"/>
            <ac:grpSpMk id="385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56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51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85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title"/>
          </p:nvPr>
        </p:nvSpPr>
        <p:spPr>
          <a:xfrm>
            <a:off x="767534" y="1122362"/>
            <a:ext cx="4961935" cy="116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body" idx="1"/>
          </p:nvPr>
        </p:nvSpPr>
        <p:spPr>
          <a:xfrm>
            <a:off x="767534" y="2297671"/>
            <a:ext cx="4961933" cy="44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32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 txBox="1">
            <a:spLocks noGrp="1"/>
          </p:cNvSpPr>
          <p:nvPr>
            <p:ph type="sldNum" idx="12"/>
          </p:nvPr>
        </p:nvSpPr>
        <p:spPr>
          <a:xfrm>
            <a:off x="8478978" y="6356350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41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1" y="0"/>
            <a:ext cx="3250098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41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1"/>
          <p:cNvSpPr txBox="1">
            <a:spLocks noGrp="1"/>
          </p:cNvSpPr>
          <p:nvPr>
            <p:ph type="sldNum" idx="12"/>
          </p:nvPr>
        </p:nvSpPr>
        <p:spPr>
          <a:xfrm>
            <a:off x="11043683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2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1" y="0"/>
            <a:ext cx="3250098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4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7" name="Google Shape;67;p42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2"/>
          <p:cNvSpPr txBox="1">
            <a:spLocks noGrp="1"/>
          </p:cNvSpPr>
          <p:nvPr>
            <p:ph type="sldNum" idx="12"/>
          </p:nvPr>
        </p:nvSpPr>
        <p:spPr>
          <a:xfrm>
            <a:off x="11043683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3" descr="UOS_graphic_health_pink.png"/>
          <p:cNvPicPr preferRelativeResize="0"/>
          <p:nvPr/>
        </p:nvPicPr>
        <p:blipFill rotWithShape="1">
          <a:blip r:embed="rId2">
            <a:alphaModFix/>
          </a:blip>
          <a:srcRect l="534" r="533"/>
          <a:stretch/>
        </p:blipFill>
        <p:spPr>
          <a:xfrm>
            <a:off x="0" y="0"/>
            <a:ext cx="3250097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5297642" y="2694896"/>
            <a:ext cx="4827562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3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11095178" y="6356350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4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1" y="0"/>
            <a:ext cx="3250098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4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solidFill>
                  <a:srgbClr val="000000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solidFill>
                  <a:srgbClr val="000000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solidFill>
                  <a:srgbClr val="000000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34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11043683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8478978" y="6356350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6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941" y="0"/>
            <a:ext cx="3250098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>
                <a:solidFill>
                  <a:srgbClr val="00000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2"/>
          </p:nvPr>
        </p:nvSpPr>
        <p:spPr>
          <a:xfrm>
            <a:off x="839787" y="1681163"/>
            <a:ext cx="5157788" cy="82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" name="Google Shape;36;p36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6"/>
          <p:cNvSpPr txBox="1">
            <a:spLocks noGrp="1"/>
          </p:cNvSpPr>
          <p:nvPr>
            <p:ph type="sldNum" idx="12"/>
          </p:nvPr>
        </p:nvSpPr>
        <p:spPr>
          <a:xfrm>
            <a:off x="11043683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>
  <p:cSld name="1_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7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1419" y="0"/>
            <a:ext cx="12192001" cy="6858000"/>
          </a:xfrm>
          <a:prstGeom prst="rect">
            <a:avLst/>
          </a:prstGeom>
          <a:noFill/>
          <a:ln w="12700" cap="flat" cmpd="sng">
            <a:solidFill>
              <a:srgbClr val="DDDDDD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40" name="Google Shape;40;p37"/>
          <p:cNvSpPr txBox="1">
            <a:spLocks noGrp="1"/>
          </p:cNvSpPr>
          <p:nvPr>
            <p:ph type="sldNum" idx="12"/>
          </p:nvPr>
        </p:nvSpPr>
        <p:spPr>
          <a:xfrm>
            <a:off x="11043683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38" descr="UOS_graphic_element_health_pink.png"/>
          <p:cNvPicPr preferRelativeResize="0"/>
          <p:nvPr/>
        </p:nvPicPr>
        <p:blipFill rotWithShape="1">
          <a:blip r:embed="rId2">
            <a:alphaModFix/>
          </a:blip>
          <a:srcRect l="534" r="533"/>
          <a:stretch/>
        </p:blipFill>
        <p:spPr>
          <a:xfrm>
            <a:off x="-9941" y="0"/>
            <a:ext cx="3250098" cy="686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8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8"/>
          <p:cNvSpPr txBox="1">
            <a:spLocks noGrp="1"/>
          </p:cNvSpPr>
          <p:nvPr>
            <p:ph type="sldNum" idx="12"/>
          </p:nvPr>
        </p:nvSpPr>
        <p:spPr>
          <a:xfrm>
            <a:off x="11043683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9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662517" y="1122362"/>
            <a:ext cx="6364357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body" idx="1"/>
          </p:nvPr>
        </p:nvSpPr>
        <p:spPr>
          <a:xfrm>
            <a:off x="662517" y="3602037"/>
            <a:ext cx="6364357" cy="165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>
                <a:solidFill>
                  <a:srgbClr val="000000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>
                <a:solidFill>
                  <a:srgbClr val="000000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>
                <a:solidFill>
                  <a:srgbClr val="000000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8478978" y="6356350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0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" y="0"/>
            <a:ext cx="12424598" cy="69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0"/>
          <p:cNvSpPr txBox="1">
            <a:spLocks noGrp="1"/>
          </p:cNvSpPr>
          <p:nvPr>
            <p:ph type="title"/>
          </p:nvPr>
        </p:nvSpPr>
        <p:spPr>
          <a:xfrm>
            <a:off x="5638170" y="1886292"/>
            <a:ext cx="6364359" cy="238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8478978" y="6356350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1" descr="Picture 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3250096" cy="68690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" name="Google Shape;9;p31" descr="Picture 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8478978" y="6356350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>
            <a:spLocks noGrp="1"/>
          </p:cNvSpPr>
          <p:nvPr>
            <p:ph type="ctrTitle" idx="4294967295"/>
          </p:nvPr>
        </p:nvSpPr>
        <p:spPr>
          <a:xfrm>
            <a:off x="703217" y="705195"/>
            <a:ext cx="9057272" cy="1281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Calibri"/>
              <a:buNone/>
            </a:pPr>
            <a:r>
              <a:rPr lang="en-US" sz="39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Health Awareness and Nutrition:</a:t>
            </a:r>
            <a:r>
              <a:rPr lang="en-US" sz="3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Basic Terms and Definitions </a:t>
            </a:r>
            <a:endParaRPr/>
          </a:p>
        </p:txBody>
      </p:sp>
      <p:sp>
        <p:nvSpPr>
          <p:cNvPr id="74" name="Google Shape;74;p1"/>
          <p:cNvSpPr txBox="1"/>
          <p:nvPr/>
        </p:nvSpPr>
        <p:spPr>
          <a:xfrm>
            <a:off x="731240" y="1968932"/>
            <a:ext cx="6383025" cy="62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Clinical Nutrition and Dietetics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College of Health Sciences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sldNum" idx="4294967295"/>
          </p:nvPr>
        </p:nvSpPr>
        <p:spPr>
          <a:xfrm>
            <a:off x="11146669" y="6356350"/>
            <a:ext cx="207128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10</a:t>
            </a:fld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2838652" y="662098"/>
            <a:ext cx="6364970" cy="58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Basic Terms and Definitions</a:t>
            </a:r>
            <a:endParaRPr/>
          </a:p>
        </p:txBody>
      </p:sp>
      <p:graphicFrame>
        <p:nvGraphicFramePr>
          <p:cNvPr id="156" name="Google Shape;156;p9"/>
          <p:cNvGraphicFramePr/>
          <p:nvPr/>
        </p:nvGraphicFramePr>
        <p:xfrm>
          <a:off x="1613470" y="1574030"/>
          <a:ext cx="9340575" cy="4246650"/>
        </p:xfrm>
        <a:graphic>
          <a:graphicData uri="http://schemas.openxmlformats.org/drawingml/2006/table">
            <a:tbl>
              <a:tblPr firstRow="1" bandRow="1">
                <a:noFill/>
                <a:tableStyleId>{D3012A93-0C2A-46EB-9B39-261A1488E49E}</a:tableStyleId>
              </a:tblPr>
              <a:tblGrid>
                <a:gridCol w="275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8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7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6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5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42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2D2D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Carbon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2D2D8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Hydrogen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2D2D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Oxygen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Nitrogen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2D2D8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Minerals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2D2D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2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Inorganic nutrients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2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Minerals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2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Water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2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Organic Nutrients</a:t>
                      </a:r>
                      <a:endParaRPr dirty="0"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2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Carbohydrate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2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Lipids (Fats)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1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Proteins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CCCC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Vitamins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✔</a:t>
                      </a:r>
                      <a:endParaRPr/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>
                    <a:solidFill>
                      <a:srgbClr val="E7E7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>
            <a:spLocks noGrp="1"/>
          </p:cNvSpPr>
          <p:nvPr>
            <p:ph type="sldNum" idx="4294967295"/>
          </p:nvPr>
        </p:nvSpPr>
        <p:spPr>
          <a:xfrm>
            <a:off x="11095179" y="6356350"/>
            <a:ext cx="258622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1"/>
              <a:t>11</a:t>
            </a:fld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3434877" y="524199"/>
            <a:ext cx="6364970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Composition of Food</a:t>
            </a:r>
            <a:endParaRPr/>
          </a:p>
        </p:txBody>
      </p:sp>
      <p:sp>
        <p:nvSpPr>
          <p:cNvPr id="163" name="Google Shape;163;p10"/>
          <p:cNvSpPr/>
          <p:nvPr/>
        </p:nvSpPr>
        <p:spPr>
          <a:xfrm>
            <a:off x="5322478" y="1357188"/>
            <a:ext cx="2750902" cy="682874"/>
          </a:xfrm>
          <a:prstGeom prst="rect">
            <a:avLst/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w="9525" cap="flat" cmpd="sng">
            <a:solidFill>
              <a:srgbClr val="F9B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"/>
          <p:cNvSpPr txBox="1"/>
          <p:nvPr/>
        </p:nvSpPr>
        <p:spPr>
          <a:xfrm>
            <a:off x="5271559" y="1515090"/>
            <a:ext cx="2852740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</a:t>
            </a:r>
            <a:endParaRPr/>
          </a:p>
        </p:txBody>
      </p:sp>
      <p:sp>
        <p:nvSpPr>
          <p:cNvPr id="165" name="Google Shape;165;p10"/>
          <p:cNvSpPr/>
          <p:nvPr/>
        </p:nvSpPr>
        <p:spPr>
          <a:xfrm>
            <a:off x="3298494" y="2418706"/>
            <a:ext cx="2033857" cy="682874"/>
          </a:xfrm>
          <a:prstGeom prst="rect">
            <a:avLst/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w="9525" cap="flat" cmpd="sng">
            <a:solidFill>
              <a:srgbClr val="F9B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8154166" y="2418706"/>
            <a:ext cx="2033856" cy="682874"/>
          </a:xfrm>
          <a:prstGeom prst="rect">
            <a:avLst/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w="9525" cap="flat" cmpd="sng">
            <a:solidFill>
              <a:srgbClr val="F9B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3315755" y="2589308"/>
            <a:ext cx="1999336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Organic</a:t>
            </a:r>
            <a:endParaRPr/>
          </a:p>
        </p:txBody>
      </p:sp>
      <p:sp>
        <p:nvSpPr>
          <p:cNvPr id="168" name="Google Shape;168;p10"/>
          <p:cNvSpPr txBox="1"/>
          <p:nvPr/>
        </p:nvSpPr>
        <p:spPr>
          <a:xfrm>
            <a:off x="8176672" y="2589308"/>
            <a:ext cx="1988844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Inorganic</a:t>
            </a:r>
            <a:endParaRPr/>
          </a:p>
        </p:txBody>
      </p:sp>
      <p:cxnSp>
        <p:nvCxnSpPr>
          <p:cNvPr id="169" name="Google Shape;169;p10"/>
          <p:cNvCxnSpPr/>
          <p:nvPr/>
        </p:nvCxnSpPr>
        <p:spPr>
          <a:xfrm>
            <a:off x="5357752" y="2760142"/>
            <a:ext cx="2760427" cy="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0" name="Google Shape;170;p10"/>
          <p:cNvCxnSpPr/>
          <p:nvPr/>
        </p:nvCxnSpPr>
        <p:spPr>
          <a:xfrm rot="10800000">
            <a:off x="6692577" y="2063109"/>
            <a:ext cx="1" cy="692399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10"/>
          <p:cNvCxnSpPr/>
          <p:nvPr/>
        </p:nvCxnSpPr>
        <p:spPr>
          <a:xfrm rot="10800000" flipH="1">
            <a:off x="4315422" y="3095501"/>
            <a:ext cx="1" cy="39246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10"/>
          <p:cNvCxnSpPr/>
          <p:nvPr/>
        </p:nvCxnSpPr>
        <p:spPr>
          <a:xfrm rot="10800000" flipH="1">
            <a:off x="9171094" y="3095501"/>
            <a:ext cx="1" cy="39246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10"/>
          <p:cNvCxnSpPr/>
          <p:nvPr/>
        </p:nvCxnSpPr>
        <p:spPr>
          <a:xfrm>
            <a:off x="3178112" y="3492303"/>
            <a:ext cx="2274621" cy="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10"/>
          <p:cNvCxnSpPr/>
          <p:nvPr/>
        </p:nvCxnSpPr>
        <p:spPr>
          <a:xfrm rot="10800000" flipH="1">
            <a:off x="5433105" y="3475461"/>
            <a:ext cx="1" cy="392469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10"/>
          <p:cNvSpPr/>
          <p:nvPr/>
        </p:nvSpPr>
        <p:spPr>
          <a:xfrm>
            <a:off x="4457719" y="3787338"/>
            <a:ext cx="1925373" cy="2060255"/>
          </a:xfrm>
          <a:prstGeom prst="rect">
            <a:avLst/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w="9525" cap="flat" cmpd="sng">
            <a:solidFill>
              <a:srgbClr val="F9B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0"/>
          <p:cNvCxnSpPr/>
          <p:nvPr/>
        </p:nvCxnSpPr>
        <p:spPr>
          <a:xfrm rot="10800000" flipH="1">
            <a:off x="3173956" y="3475461"/>
            <a:ext cx="1" cy="392469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10"/>
          <p:cNvSpPr/>
          <p:nvPr/>
        </p:nvSpPr>
        <p:spPr>
          <a:xfrm>
            <a:off x="2185870" y="3787338"/>
            <a:ext cx="1925373" cy="2060255"/>
          </a:xfrm>
          <a:prstGeom prst="rect">
            <a:avLst/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w="9525" cap="flat" cmpd="sng">
            <a:solidFill>
              <a:srgbClr val="F9B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10"/>
          <p:cNvCxnSpPr/>
          <p:nvPr/>
        </p:nvCxnSpPr>
        <p:spPr>
          <a:xfrm>
            <a:off x="8042212" y="3492303"/>
            <a:ext cx="2274620" cy="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10"/>
          <p:cNvCxnSpPr/>
          <p:nvPr/>
        </p:nvCxnSpPr>
        <p:spPr>
          <a:xfrm rot="10800000" flipH="1">
            <a:off x="10313427" y="3475461"/>
            <a:ext cx="1" cy="392469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0"/>
          <p:cNvCxnSpPr/>
          <p:nvPr/>
        </p:nvCxnSpPr>
        <p:spPr>
          <a:xfrm rot="10800000" flipH="1">
            <a:off x="8038056" y="3475461"/>
            <a:ext cx="1" cy="392469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0"/>
          <p:cNvSpPr/>
          <p:nvPr/>
        </p:nvSpPr>
        <p:spPr>
          <a:xfrm>
            <a:off x="7067283" y="3785639"/>
            <a:ext cx="1925373" cy="2060255"/>
          </a:xfrm>
          <a:prstGeom prst="rect">
            <a:avLst/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w="9525" cap="flat" cmpd="sng">
            <a:solidFill>
              <a:srgbClr val="F9B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9364532" y="3785639"/>
            <a:ext cx="1925373" cy="2060255"/>
          </a:xfrm>
          <a:prstGeom prst="rect">
            <a:avLst/>
          </a:prstGeom>
          <a:gradFill>
            <a:gsLst>
              <a:gs pos="0">
                <a:srgbClr val="FFE2BA"/>
              </a:gs>
              <a:gs pos="35000">
                <a:srgbClr val="FFEACF"/>
              </a:gs>
              <a:gs pos="100000">
                <a:srgbClr val="FFF6EC"/>
              </a:gs>
            </a:gsLst>
            <a:lin ang="16200000" scaled="0"/>
          </a:gradFill>
          <a:ln w="9525" cap="flat" cmpd="sng">
            <a:solidFill>
              <a:srgbClr val="F9B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2259690" y="4085414"/>
            <a:ext cx="1777733" cy="83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00" tIns="11400" rIns="11400" bIns="11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Nutrient: carbohydrates, proteins, fats, vitamins </a:t>
            </a:r>
            <a:endParaRPr/>
          </a:p>
        </p:txBody>
      </p:sp>
      <p:sp>
        <p:nvSpPr>
          <p:cNvPr id="184" name="Google Shape;184;p10"/>
          <p:cNvSpPr txBox="1"/>
          <p:nvPr/>
        </p:nvSpPr>
        <p:spPr>
          <a:xfrm>
            <a:off x="4598827" y="4021256"/>
            <a:ext cx="1668557" cy="125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0" tIns="7600" rIns="7600" bIns="76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 nutrients: Photochemical, pigments, additives, &amp; chemical residues (pesticides, herbicides …) 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7468850" y="4144141"/>
            <a:ext cx="1138412" cy="20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0" tIns="6950" rIns="6950" bIns="695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Water</a:t>
            </a:r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9518340" y="4002831"/>
            <a:ext cx="1668557" cy="128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0" tIns="6950" rIns="6950" bIns="695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Minerals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(Nutrient minerals and non-nutrient minerals such as heavy metal toxicants)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>
            <a:spLocks noGrp="1"/>
          </p:cNvSpPr>
          <p:nvPr>
            <p:ph type="title"/>
          </p:nvPr>
        </p:nvSpPr>
        <p:spPr>
          <a:xfrm>
            <a:off x="1057036" y="610290"/>
            <a:ext cx="6455592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Nutrients</a:t>
            </a:r>
            <a:endParaRPr/>
          </a:p>
        </p:txBody>
      </p:sp>
      <p:sp>
        <p:nvSpPr>
          <p:cNvPr id="217" name="Google Shape;217;p12"/>
          <p:cNvSpPr txBox="1">
            <a:spLocks noGrp="1"/>
          </p:cNvSpPr>
          <p:nvPr>
            <p:ph type="sldNum" idx="4294967295"/>
          </p:nvPr>
        </p:nvSpPr>
        <p:spPr>
          <a:xfrm>
            <a:off x="11313694" y="6314809"/>
            <a:ext cx="310117" cy="30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12</a:t>
            </a:fld>
            <a:endParaRPr/>
          </a:p>
        </p:txBody>
      </p:sp>
      <p:sp>
        <p:nvSpPr>
          <p:cNvPr id="218" name="Google Shape;218;p12"/>
          <p:cNvSpPr txBox="1"/>
          <p:nvPr/>
        </p:nvSpPr>
        <p:spPr>
          <a:xfrm>
            <a:off x="1044464" y="1265499"/>
            <a:ext cx="3798120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Divided into two categories: </a:t>
            </a:r>
            <a:endParaRPr/>
          </a:p>
        </p:txBody>
      </p:sp>
      <p:grpSp>
        <p:nvGrpSpPr>
          <p:cNvPr id="219" name="Google Shape;219;p12"/>
          <p:cNvGrpSpPr/>
          <p:nvPr/>
        </p:nvGrpSpPr>
        <p:grpSpPr>
          <a:xfrm>
            <a:off x="1068380" y="2298141"/>
            <a:ext cx="2445339" cy="1794811"/>
            <a:chOff x="0" y="0"/>
            <a:chExt cx="2445338" cy="1794810"/>
          </a:xfrm>
        </p:grpSpPr>
        <p:sp>
          <p:nvSpPr>
            <p:cNvPr id="220" name="Google Shape;220;p12"/>
            <p:cNvSpPr txBox="1"/>
            <p:nvPr/>
          </p:nvSpPr>
          <p:spPr>
            <a:xfrm>
              <a:off x="0" y="0"/>
              <a:ext cx="2419938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Carbohydrates</a:t>
              </a:r>
              <a:endParaRPr/>
            </a:p>
          </p:txBody>
        </p:sp>
        <p:pic>
          <p:nvPicPr>
            <p:cNvPr id="221" name="Google Shape;221;p12" descr="croissants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400" y="183131"/>
              <a:ext cx="2419938" cy="1611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12"/>
          <p:cNvGrpSpPr/>
          <p:nvPr/>
        </p:nvGrpSpPr>
        <p:grpSpPr>
          <a:xfrm>
            <a:off x="6490490" y="2177482"/>
            <a:ext cx="1323388" cy="2036128"/>
            <a:chOff x="0" y="0"/>
            <a:chExt cx="1323387" cy="2036127"/>
          </a:xfrm>
        </p:grpSpPr>
        <p:sp>
          <p:nvSpPr>
            <p:cNvPr id="223" name="Google Shape;223;p12"/>
            <p:cNvSpPr txBox="1"/>
            <p:nvPr/>
          </p:nvSpPr>
          <p:spPr>
            <a:xfrm>
              <a:off x="0" y="0"/>
              <a:ext cx="1307727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Lipids</a:t>
              </a:r>
              <a:endParaRPr/>
            </a:p>
          </p:txBody>
        </p:sp>
        <p:pic>
          <p:nvPicPr>
            <p:cNvPr id="224" name="Google Shape;224;p12" descr="bottle-olive-oil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769" y="298200"/>
              <a:ext cx="1158618" cy="17379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12"/>
          <p:cNvGrpSpPr/>
          <p:nvPr/>
        </p:nvGrpSpPr>
        <p:grpSpPr>
          <a:xfrm>
            <a:off x="3380382" y="2301468"/>
            <a:ext cx="2969884" cy="2057728"/>
            <a:chOff x="0" y="0"/>
            <a:chExt cx="2969882" cy="2057727"/>
          </a:xfrm>
        </p:grpSpPr>
        <p:sp>
          <p:nvSpPr>
            <p:cNvPr id="226" name="Google Shape;226;p12"/>
            <p:cNvSpPr txBox="1"/>
            <p:nvPr/>
          </p:nvSpPr>
          <p:spPr>
            <a:xfrm>
              <a:off x="677616" y="0"/>
              <a:ext cx="1614650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Proteins</a:t>
              </a:r>
              <a:endParaRPr/>
            </a:p>
          </p:txBody>
        </p:sp>
        <p:pic>
          <p:nvPicPr>
            <p:cNvPr id="227" name="Google Shape;227;p12" descr="steaks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79785"/>
              <a:ext cx="2969882" cy="19779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12"/>
          <p:cNvGrpSpPr/>
          <p:nvPr/>
        </p:nvGrpSpPr>
        <p:grpSpPr>
          <a:xfrm>
            <a:off x="3380382" y="4549380"/>
            <a:ext cx="2969883" cy="2105867"/>
            <a:chOff x="0" y="0"/>
            <a:chExt cx="2969881" cy="2105865"/>
          </a:xfrm>
        </p:grpSpPr>
        <p:sp>
          <p:nvSpPr>
            <p:cNvPr id="229" name="Google Shape;229;p12"/>
            <p:cNvSpPr txBox="1"/>
            <p:nvPr/>
          </p:nvSpPr>
          <p:spPr>
            <a:xfrm>
              <a:off x="677646" y="0"/>
              <a:ext cx="1780900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Minerals</a:t>
              </a:r>
              <a:endParaRPr/>
            </a:p>
          </p:txBody>
        </p:sp>
        <p:pic>
          <p:nvPicPr>
            <p:cNvPr id="230" name="Google Shape;230;p12" descr="pink-salt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127923"/>
              <a:ext cx="2969881" cy="19779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12"/>
          <p:cNvGrpSpPr/>
          <p:nvPr/>
        </p:nvGrpSpPr>
        <p:grpSpPr>
          <a:xfrm>
            <a:off x="1081563" y="4638659"/>
            <a:ext cx="2418972" cy="1927308"/>
            <a:chOff x="0" y="0"/>
            <a:chExt cx="2418970" cy="1927307"/>
          </a:xfrm>
        </p:grpSpPr>
        <p:sp>
          <p:nvSpPr>
            <p:cNvPr id="232" name="Google Shape;232;p12"/>
            <p:cNvSpPr txBox="1"/>
            <p:nvPr/>
          </p:nvSpPr>
          <p:spPr>
            <a:xfrm>
              <a:off x="238315" y="0"/>
              <a:ext cx="1614650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Vitamins</a:t>
              </a:r>
              <a:endParaRPr/>
            </a:p>
          </p:txBody>
        </p:sp>
        <p:pic>
          <p:nvPicPr>
            <p:cNvPr id="233" name="Google Shape;233;p12" descr="berries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316272"/>
              <a:ext cx="2418970" cy="16110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12"/>
          <p:cNvSpPr txBox="1"/>
          <p:nvPr/>
        </p:nvSpPr>
        <p:spPr>
          <a:xfrm>
            <a:off x="1044464" y="1781820"/>
            <a:ext cx="6160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Energy Producing Nutrients: (Macronutrients)</a:t>
            </a:r>
            <a:endParaRPr u="sng" dirty="0"/>
          </a:p>
        </p:txBody>
      </p:sp>
      <p:sp>
        <p:nvSpPr>
          <p:cNvPr id="235" name="Google Shape;235;p12"/>
          <p:cNvSpPr txBox="1"/>
          <p:nvPr/>
        </p:nvSpPr>
        <p:spPr>
          <a:xfrm>
            <a:off x="1204687" y="4216803"/>
            <a:ext cx="91836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Essential Non-caloric Nutrients (Micronutrients) </a:t>
            </a:r>
            <a:endParaRPr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sldNum" idx="4294967295"/>
          </p:nvPr>
        </p:nvSpPr>
        <p:spPr>
          <a:xfrm>
            <a:off x="11095179" y="6356350"/>
            <a:ext cx="258622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1"/>
              <a:t>13</a:t>
            </a:fld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3028786" y="370379"/>
            <a:ext cx="636497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Macronutrients and Micronutrients</a:t>
            </a:r>
            <a:endParaRPr/>
          </a:p>
        </p:txBody>
      </p:sp>
      <p:sp>
        <p:nvSpPr>
          <p:cNvPr id="242" name="Google Shape;242;p13"/>
          <p:cNvSpPr txBox="1"/>
          <p:nvPr/>
        </p:nvSpPr>
        <p:spPr>
          <a:xfrm>
            <a:off x="3491955" y="1127628"/>
            <a:ext cx="5856074" cy="192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8DB6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C88DB6"/>
                </a:solidFill>
                <a:latin typeface="Calibri"/>
                <a:ea typeface="Calibri"/>
                <a:cs typeface="Calibri"/>
                <a:sym typeface="Calibri"/>
              </a:rPr>
              <a:t>Macronutrients: </a:t>
            </a:r>
            <a:endParaRPr/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Carbohydrate, fat, Water, and protein are macronutrients because the body needs them in large quantities</a:t>
            </a:r>
            <a:endParaRPr/>
          </a:p>
        </p:txBody>
      </p:sp>
      <p:sp>
        <p:nvSpPr>
          <p:cNvPr id="243" name="Google Shape;243;p13"/>
          <p:cNvSpPr txBox="1"/>
          <p:nvPr/>
        </p:nvSpPr>
        <p:spPr>
          <a:xfrm>
            <a:off x="3757275" y="3230657"/>
            <a:ext cx="7362647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Energy-yielding nutrients: </a:t>
            </a:r>
            <a:endParaRPr/>
          </a:p>
        </p:txBody>
      </p:sp>
      <p:sp>
        <p:nvSpPr>
          <p:cNvPr id="244" name="Google Shape;244;p13"/>
          <p:cNvSpPr txBox="1"/>
          <p:nvPr/>
        </p:nvSpPr>
        <p:spPr>
          <a:xfrm>
            <a:off x="3757275" y="3639372"/>
            <a:ext cx="6637160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nutrients that breakdown to yield energy the body can use: Carbohydrate, protein and fat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sldNum" idx="4294967295"/>
          </p:nvPr>
        </p:nvSpPr>
        <p:spPr>
          <a:xfrm>
            <a:off x="11095179" y="6356350"/>
            <a:ext cx="258622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1"/>
              <a:t>14</a:t>
            </a:fld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3028786" y="370379"/>
            <a:ext cx="636497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Macronutrients and Micronutrients</a:t>
            </a:r>
            <a:endParaRPr/>
          </a:p>
        </p:txBody>
      </p:sp>
      <p:sp>
        <p:nvSpPr>
          <p:cNvPr id="251" name="Google Shape;251;p14"/>
          <p:cNvSpPr txBox="1"/>
          <p:nvPr/>
        </p:nvSpPr>
        <p:spPr>
          <a:xfrm>
            <a:off x="3481521" y="1127628"/>
            <a:ext cx="6364970" cy="156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8DB6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C88DB6"/>
                </a:solidFill>
                <a:latin typeface="Calibri"/>
                <a:ea typeface="Calibri"/>
                <a:cs typeface="Calibri"/>
                <a:sym typeface="Calibri"/>
              </a:rPr>
              <a:t>Micronutrients: </a:t>
            </a:r>
            <a:endParaRPr/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Vitamins and minerals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not provide energy</a:t>
            </a:r>
            <a:r>
              <a:rPr lang="en-US" sz="2400" b="0" i="0" u="sng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 the body needs them in smaller quantities.</a:t>
            </a:r>
            <a:endParaRPr/>
          </a:p>
        </p:txBody>
      </p:sp>
      <p:sp>
        <p:nvSpPr>
          <p:cNvPr id="252" name="Google Shape;252;p14"/>
          <p:cNvSpPr txBox="1"/>
          <p:nvPr/>
        </p:nvSpPr>
        <p:spPr>
          <a:xfrm>
            <a:off x="3518252" y="2475393"/>
            <a:ext cx="7069046" cy="119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8DB6"/>
              </a:buClr>
              <a:buSzPts val="2800"/>
              <a:buFont typeface="Calibri"/>
              <a:buNone/>
            </a:pPr>
            <a:endParaRPr sz="2800" b="1" i="0" u="none" strike="noStrike" cap="none">
              <a:solidFill>
                <a:srgbClr val="C88D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They have important roles in the energy producing processes and other body building processes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5" descr="soccer_ru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2309" y="1533879"/>
            <a:ext cx="4905910" cy="490591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5"/>
          <p:cNvSpPr txBox="1">
            <a:spLocks noGrp="1"/>
          </p:cNvSpPr>
          <p:nvPr>
            <p:ph type="sldNum" idx="4294967295"/>
          </p:nvPr>
        </p:nvSpPr>
        <p:spPr>
          <a:xfrm>
            <a:off x="11095179" y="6356350"/>
            <a:ext cx="258622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1"/>
              <a:t>15</a:t>
            </a:fld>
            <a:endParaRPr/>
          </a:p>
        </p:txBody>
      </p:sp>
      <p:sp>
        <p:nvSpPr>
          <p:cNvPr id="259" name="Google Shape;259;p15"/>
          <p:cNvSpPr txBox="1">
            <a:spLocks noGrp="1"/>
          </p:cNvSpPr>
          <p:nvPr>
            <p:ph type="title"/>
          </p:nvPr>
        </p:nvSpPr>
        <p:spPr>
          <a:xfrm>
            <a:off x="3174176" y="700319"/>
            <a:ext cx="636497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Basic Terms and Definitions</a:t>
            </a:r>
            <a:endParaRPr/>
          </a:p>
        </p:txBody>
      </p:sp>
      <p:sp>
        <p:nvSpPr>
          <p:cNvPr id="260" name="Google Shape;260;p15"/>
          <p:cNvSpPr txBox="1"/>
          <p:nvPr/>
        </p:nvSpPr>
        <p:spPr>
          <a:xfrm>
            <a:off x="3322388" y="1318972"/>
            <a:ext cx="7432518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Energy: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capacity to do work</a:t>
            </a: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3593294" y="2156166"/>
            <a:ext cx="5250612" cy="149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energy in food is chemical energy. </a:t>
            </a:r>
            <a:b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body can convert this chemical energy to mechanical, electrical, </a:t>
            </a:r>
            <a:b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heat energy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6" descr="thermome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2230" y="1622350"/>
            <a:ext cx="4169172" cy="416917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 txBox="1">
            <a:spLocks noGrp="1"/>
          </p:cNvSpPr>
          <p:nvPr>
            <p:ph type="sldNum" idx="4294967295"/>
          </p:nvPr>
        </p:nvSpPr>
        <p:spPr>
          <a:xfrm>
            <a:off x="11095179" y="6356350"/>
            <a:ext cx="258622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1"/>
              <a:t>16</a:t>
            </a:fld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3174176" y="700319"/>
            <a:ext cx="636497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Basic Terms and Definitions</a:t>
            </a:r>
            <a:endParaRPr/>
          </a:p>
        </p:txBody>
      </p:sp>
      <p:sp>
        <p:nvSpPr>
          <p:cNvPr id="269" name="Google Shape;269;p16"/>
          <p:cNvSpPr txBox="1"/>
          <p:nvPr/>
        </p:nvSpPr>
        <p:spPr>
          <a:xfrm>
            <a:off x="3322388" y="1318972"/>
            <a:ext cx="7432518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Calories: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units by which energy is measured</a:t>
            </a:r>
            <a:endParaRPr/>
          </a:p>
        </p:txBody>
      </p:sp>
      <p:sp>
        <p:nvSpPr>
          <p:cNvPr id="270" name="Google Shape;270;p16"/>
          <p:cNvSpPr txBox="1"/>
          <p:nvPr/>
        </p:nvSpPr>
        <p:spPr>
          <a:xfrm>
            <a:off x="3593294" y="2156166"/>
            <a:ext cx="5250612" cy="112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 energy is measured in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Kilocalories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(1000 calories equal 1 kilocalorie), abbreviated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kcalories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 kcal</a:t>
            </a:r>
            <a:endParaRPr dirty="0"/>
          </a:p>
        </p:txBody>
      </p:sp>
      <p:sp>
        <p:nvSpPr>
          <p:cNvPr id="271" name="Google Shape;271;p16"/>
          <p:cNvSpPr txBox="1"/>
          <p:nvPr/>
        </p:nvSpPr>
        <p:spPr>
          <a:xfrm>
            <a:off x="3593294" y="3361659"/>
            <a:ext cx="4855651" cy="112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One Kcalorie is the amount of heat necessary to raise the temperature of 1 Kg of water 1 C</a:t>
            </a:r>
            <a:r>
              <a:rPr lang="en-US" sz="2400" b="0" i="0" u="none" strike="noStrike" cap="none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272" name="Google Shape;272;p16"/>
          <p:cNvSpPr txBox="1"/>
          <p:nvPr/>
        </p:nvSpPr>
        <p:spPr>
          <a:xfrm>
            <a:off x="3593294" y="4630653"/>
            <a:ext cx="539001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scientific use of the term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kcalorie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the same as the popular use of the term Calorie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7" descr="balanced_me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5130" y="1855758"/>
            <a:ext cx="6350001" cy="424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17</a:t>
            </a:fld>
            <a:endParaRPr/>
          </a:p>
        </p:txBody>
      </p:sp>
      <p:pic>
        <p:nvPicPr>
          <p:cNvPr id="279" name="Google Shape;279;p17" descr="Picture 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7"/>
          <p:cNvSpPr txBox="1"/>
          <p:nvPr/>
        </p:nvSpPr>
        <p:spPr>
          <a:xfrm>
            <a:off x="2186564" y="1003130"/>
            <a:ext cx="6364971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Energy content</a:t>
            </a:r>
            <a:endParaRPr/>
          </a:p>
        </p:txBody>
      </p:sp>
      <p:sp>
        <p:nvSpPr>
          <p:cNvPr id="281" name="Google Shape;281;p17"/>
          <p:cNvSpPr txBox="1"/>
          <p:nvPr/>
        </p:nvSpPr>
        <p:spPr>
          <a:xfrm>
            <a:off x="2196425" y="1639684"/>
            <a:ext cx="7432518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Kilocalorie (kcal)</a:t>
            </a:r>
            <a:endParaRPr/>
          </a:p>
        </p:txBody>
      </p:sp>
      <p:sp>
        <p:nvSpPr>
          <p:cNvPr id="282" name="Google Shape;282;p17"/>
          <p:cNvSpPr txBox="1"/>
          <p:nvPr/>
        </p:nvSpPr>
        <p:spPr>
          <a:xfrm>
            <a:off x="2633376" y="2051827"/>
            <a:ext cx="5250612" cy="11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Carbohydrate = 4 kcal/g</a:t>
            </a:r>
            <a:endParaRPr/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Protein              = 4 kcal/g</a:t>
            </a:r>
            <a:endParaRPr/>
          </a:p>
          <a:p>
            <a:pPr marL="180473" marR="0" lvl="0" indent="-180473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Fat                    = 9 kcal/g</a:t>
            </a:r>
            <a:endParaRPr/>
          </a:p>
          <a:p>
            <a:pPr marL="180473" marR="0" lvl="0" indent="-180473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Alcohol            = 7 kcal/g</a:t>
            </a:r>
            <a:endParaRPr/>
          </a:p>
        </p:txBody>
      </p:sp>
      <p:sp>
        <p:nvSpPr>
          <p:cNvPr id="283" name="Google Shape;283;p17"/>
          <p:cNvSpPr txBox="1"/>
          <p:nvPr/>
        </p:nvSpPr>
        <p:spPr>
          <a:xfrm>
            <a:off x="2196425" y="3394371"/>
            <a:ext cx="7432518" cy="3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Kilojoule (kJ): the metric value</a:t>
            </a:r>
            <a:endParaRPr/>
          </a:p>
        </p:txBody>
      </p:sp>
      <p:sp>
        <p:nvSpPr>
          <p:cNvPr id="284" name="Google Shape;284;p17"/>
          <p:cNvSpPr txBox="1"/>
          <p:nvPr/>
        </p:nvSpPr>
        <p:spPr>
          <a:xfrm>
            <a:off x="2633376" y="3806514"/>
            <a:ext cx="5250612" cy="11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Carbohydrate = 17 kJ</a:t>
            </a:r>
            <a:endParaRPr/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Protein              = 17kJ</a:t>
            </a:r>
            <a:endParaRPr/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Fat                     = 38 kJ</a:t>
            </a:r>
            <a:endParaRPr/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Alcohol:            = 30 kJ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18</a:t>
            </a:fld>
            <a:endParaRPr/>
          </a:p>
        </p:txBody>
      </p:sp>
      <p:pic>
        <p:nvPicPr>
          <p:cNvPr id="290" name="Google Shape;290;p18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 txBox="1"/>
          <p:nvPr/>
        </p:nvSpPr>
        <p:spPr>
          <a:xfrm>
            <a:off x="1843859" y="681195"/>
            <a:ext cx="6364970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Energy From Food</a:t>
            </a:r>
            <a:endParaRPr/>
          </a:p>
        </p:txBody>
      </p:sp>
      <p:sp>
        <p:nvSpPr>
          <p:cNvPr id="292" name="Google Shape;292;p18"/>
          <p:cNvSpPr txBox="1"/>
          <p:nvPr/>
        </p:nvSpPr>
        <p:spPr>
          <a:xfrm>
            <a:off x="1862540" y="1357969"/>
            <a:ext cx="5616406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the number of calories (energy) in a specific amount of food</a:t>
            </a:r>
            <a:endParaRPr/>
          </a:p>
        </p:txBody>
      </p:sp>
      <p:sp>
        <p:nvSpPr>
          <p:cNvPr id="293" name="Google Shape;293;p18"/>
          <p:cNvSpPr txBox="1"/>
          <p:nvPr/>
        </p:nvSpPr>
        <p:spPr>
          <a:xfrm>
            <a:off x="1862540" y="2236209"/>
            <a:ext cx="5616406" cy="112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Energy density: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measure of the energy a food provides relative to the amount of food (kcalories per serving)</a:t>
            </a:r>
            <a:endParaRPr/>
          </a:p>
        </p:txBody>
      </p:sp>
      <p:grpSp>
        <p:nvGrpSpPr>
          <p:cNvPr id="294" name="Google Shape;294;p18"/>
          <p:cNvGrpSpPr/>
          <p:nvPr/>
        </p:nvGrpSpPr>
        <p:grpSpPr>
          <a:xfrm>
            <a:off x="2497736" y="2860725"/>
            <a:ext cx="8766553" cy="2004817"/>
            <a:chOff x="0" y="0"/>
            <a:chExt cx="8766552" cy="2004816"/>
          </a:xfrm>
        </p:grpSpPr>
        <p:pic>
          <p:nvPicPr>
            <p:cNvPr id="295" name="Google Shape;295;p18" descr="french_fries_ba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6454" y="0"/>
              <a:ext cx="3250098" cy="2004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18"/>
            <p:cNvSpPr txBox="1"/>
            <p:nvPr/>
          </p:nvSpPr>
          <p:spPr>
            <a:xfrm>
              <a:off x="0" y="622024"/>
              <a:ext cx="5403682" cy="760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energy density 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means that there are a lot of calories in small amount of food</a:t>
              </a:r>
              <a:endParaRPr/>
            </a:p>
          </p:txBody>
        </p:sp>
      </p:grpSp>
      <p:grpSp>
        <p:nvGrpSpPr>
          <p:cNvPr id="297" name="Google Shape;297;p18"/>
          <p:cNvGrpSpPr/>
          <p:nvPr/>
        </p:nvGrpSpPr>
        <p:grpSpPr>
          <a:xfrm>
            <a:off x="2497736" y="4396348"/>
            <a:ext cx="9013356" cy="1930190"/>
            <a:chOff x="0" y="0"/>
            <a:chExt cx="9013355" cy="1930189"/>
          </a:xfrm>
        </p:grpSpPr>
        <p:sp>
          <p:nvSpPr>
            <p:cNvPr id="298" name="Google Shape;298;p18"/>
            <p:cNvSpPr txBox="1"/>
            <p:nvPr/>
          </p:nvSpPr>
          <p:spPr>
            <a:xfrm>
              <a:off x="0" y="542042"/>
              <a:ext cx="5403682" cy="760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energy density 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means that there are fewer calories in small amount of food</a:t>
              </a:r>
              <a:endParaRPr/>
            </a:p>
          </p:txBody>
        </p:sp>
        <p:pic>
          <p:nvPicPr>
            <p:cNvPr id="299" name="Google Shape;299;p18" descr="sala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97434" y="0"/>
              <a:ext cx="3015921" cy="19301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9" descr="cheesecak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1053" y="4156264"/>
            <a:ext cx="3250098" cy="24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9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19</a:t>
            </a:fld>
            <a:endParaRPr/>
          </a:p>
        </p:txBody>
      </p:sp>
      <p:pic>
        <p:nvPicPr>
          <p:cNvPr id="306" name="Google Shape;306;p19" descr="Picture 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"/>
          <p:cNvSpPr txBox="1"/>
          <p:nvPr/>
        </p:nvSpPr>
        <p:spPr>
          <a:xfrm>
            <a:off x="1843859" y="681195"/>
            <a:ext cx="6364970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Nutrient Density</a:t>
            </a:r>
            <a:endParaRPr/>
          </a:p>
        </p:txBody>
      </p:sp>
      <p:sp>
        <p:nvSpPr>
          <p:cNvPr id="308" name="Google Shape;308;p19"/>
          <p:cNvSpPr txBox="1"/>
          <p:nvPr/>
        </p:nvSpPr>
        <p:spPr>
          <a:xfrm>
            <a:off x="1862540" y="1357969"/>
            <a:ext cx="5616406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relationship between Calories and Nutrients is called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nutrient density</a:t>
            </a:r>
            <a:endParaRPr/>
          </a:p>
        </p:txBody>
      </p:sp>
      <p:sp>
        <p:nvSpPr>
          <p:cNvPr id="309" name="Google Shape;309;p19"/>
          <p:cNvSpPr txBox="1"/>
          <p:nvPr/>
        </p:nvSpPr>
        <p:spPr>
          <a:xfrm>
            <a:off x="2497736" y="2261984"/>
            <a:ext cx="5403683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Refers to the amount of nutrients provided relative to the number of Calories</a:t>
            </a:r>
            <a:endParaRPr/>
          </a:p>
        </p:txBody>
      </p:sp>
      <p:sp>
        <p:nvSpPr>
          <p:cNvPr id="310" name="Google Shape;310;p19"/>
          <p:cNvSpPr txBox="1"/>
          <p:nvPr/>
        </p:nvSpPr>
        <p:spPr>
          <a:xfrm>
            <a:off x="2497735" y="3552293"/>
            <a:ext cx="5403683" cy="7607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Foods with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nutrient density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nutritious</a:t>
            </a:r>
            <a:endParaRPr dirty="0"/>
          </a:p>
        </p:txBody>
      </p:sp>
      <p:sp>
        <p:nvSpPr>
          <p:cNvPr id="311" name="Google Shape;311;p19"/>
          <p:cNvSpPr txBox="1"/>
          <p:nvPr/>
        </p:nvSpPr>
        <p:spPr>
          <a:xfrm>
            <a:off x="2497736" y="4836693"/>
            <a:ext cx="4792218" cy="7607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Foods with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nutrient density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not healthy</a:t>
            </a:r>
            <a:endParaRPr dirty="0"/>
          </a:p>
        </p:txBody>
      </p:sp>
      <p:pic>
        <p:nvPicPr>
          <p:cNvPr id="312" name="Google Shape;312;p19" descr="vegetables-fruits-whit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7604" y="2460230"/>
            <a:ext cx="3576995" cy="193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4294967295"/>
          </p:nvPr>
        </p:nvSpPr>
        <p:spPr>
          <a:xfrm>
            <a:off x="11172417" y="6356350"/>
            <a:ext cx="181381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1"/>
              <a:t>2</a:t>
            </a:fld>
            <a:endParaRPr/>
          </a:p>
        </p:txBody>
      </p:sp>
      <p:sp>
        <p:nvSpPr>
          <p:cNvPr id="80" name="Google Shape;80;p2"/>
          <p:cNvSpPr txBox="1"/>
          <p:nvPr/>
        </p:nvSpPr>
        <p:spPr>
          <a:xfrm>
            <a:off x="4160065" y="248183"/>
            <a:ext cx="4763032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Nutrition Science and Art</a:t>
            </a:r>
            <a:endParaRPr/>
          </a:p>
        </p:txBody>
      </p:sp>
      <p:sp>
        <p:nvSpPr>
          <p:cNvPr id="81" name="Google Shape;81;p2"/>
          <p:cNvSpPr txBox="1"/>
          <p:nvPr/>
        </p:nvSpPr>
        <p:spPr>
          <a:xfrm>
            <a:off x="3507398" y="1134093"/>
            <a:ext cx="6068366" cy="55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Nutrition is an interdisciplinary science that intercourses </a:t>
            </a:r>
            <a:b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other applied and human sciences</a:t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5472124" y="2868807"/>
            <a:ext cx="2526913" cy="2526914"/>
          </a:xfrm>
          <a:prstGeom prst="ellipse">
            <a:avLst/>
          </a:prstGeom>
          <a:solidFill>
            <a:srgbClr val="BBE0E3">
              <a:alpha val="49411"/>
            </a:srgbClr>
          </a:solidFill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5842182" y="3789906"/>
            <a:ext cx="1786796" cy="68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Nutrition Art and Science</a:t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5610172" y="1734646"/>
            <a:ext cx="2221370" cy="2009298"/>
          </a:xfrm>
          <a:prstGeom prst="ellipse">
            <a:avLst/>
          </a:prstGeom>
          <a:solidFill>
            <a:srgbClr val="BBE0E3">
              <a:alpha val="49411"/>
            </a:srgbClr>
          </a:solidFill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5897769" y="2114317"/>
            <a:ext cx="1675623" cy="124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25" tIns="13925" rIns="13925" bIns="13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Science of Nutrition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 science, biochemistry, genetics, physiology, microbiology, molecular biology, immunology, pathology, pharmacology, medicine</a:t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7611600" y="3039822"/>
            <a:ext cx="2134851" cy="2009298"/>
          </a:xfrm>
          <a:prstGeom prst="ellipse">
            <a:avLst/>
          </a:prstGeom>
          <a:solidFill>
            <a:srgbClr val="BBE0E3">
              <a:alpha val="49411"/>
            </a:srgbClr>
          </a:solidFill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8010402" y="3552808"/>
            <a:ext cx="1509567" cy="112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25" tIns="13925" rIns="13925" bIns="13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 Production and Economy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Salary, input, national economy, food security, food processing, transportation, marketing</a:t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5760845" y="4664213"/>
            <a:ext cx="1920025" cy="1816172"/>
          </a:xfrm>
          <a:prstGeom prst="ellipse">
            <a:avLst/>
          </a:prstGeom>
          <a:solidFill>
            <a:srgbClr val="BBE0E3">
              <a:alpha val="49411"/>
            </a:srgbClr>
          </a:solidFill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6042026" y="5446150"/>
            <a:ext cx="1357663" cy="829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25" tIns="13925" rIns="13925" bIns="13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Education, language, governmental agencies, NGOs, mass media</a:t>
            </a: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3702271" y="3090484"/>
            <a:ext cx="2223734" cy="2054014"/>
          </a:xfrm>
          <a:prstGeom prst="ellipse">
            <a:avLst/>
          </a:prstGeom>
          <a:solidFill>
            <a:srgbClr val="BBE0E3">
              <a:alpha val="49411"/>
            </a:srgbClr>
          </a:solidFill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4027929" y="3642449"/>
            <a:ext cx="1572418" cy="979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925" tIns="13925" rIns="13925" bIns="13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Nutritional Traditions and Behaviors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Human sciences, food believes, ethnic effects, psychology, religion, sociology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sldNum" idx="4294967295"/>
          </p:nvPr>
        </p:nvSpPr>
        <p:spPr>
          <a:xfrm>
            <a:off x="11043680" y="6356350"/>
            <a:ext cx="310118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20</a:t>
            </a:fld>
            <a:endParaRPr/>
          </a:p>
        </p:txBody>
      </p:sp>
      <p:sp>
        <p:nvSpPr>
          <p:cNvPr id="318" name="Google Shape;318;p20"/>
          <p:cNvSpPr txBox="1"/>
          <p:nvPr/>
        </p:nvSpPr>
        <p:spPr>
          <a:xfrm>
            <a:off x="2398431" y="5767400"/>
            <a:ext cx="8010255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these 2 breakfasts which one has higher energy density?</a:t>
            </a:r>
            <a:endParaRPr/>
          </a:p>
        </p:txBody>
      </p:sp>
      <p:pic>
        <p:nvPicPr>
          <p:cNvPr id="319" name="Google Shape;319;p20" descr="breakfas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879" y="1271969"/>
            <a:ext cx="10955288" cy="409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>
            <a:spLocks noGrp="1"/>
          </p:cNvSpPr>
          <p:nvPr>
            <p:ph type="sldNum" idx="4294967295"/>
          </p:nvPr>
        </p:nvSpPr>
        <p:spPr>
          <a:xfrm>
            <a:off x="11043680" y="6356350"/>
            <a:ext cx="310118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21</a:t>
            </a:fld>
            <a:endParaRPr/>
          </a:p>
        </p:txBody>
      </p:sp>
      <p:pic>
        <p:nvPicPr>
          <p:cNvPr id="325" name="Google Shape;325;p21" descr="breakfas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4413" y="1251101"/>
            <a:ext cx="9003174" cy="336718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2164130" y="4811867"/>
            <a:ext cx="3718551" cy="138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Lower energy density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450-gram breakfast delivers 500 kcal, for an energy density of 1.1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(500 kcal/450 g = 1.1 kcal/g)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27" name="Google Shape;327;p21"/>
          <p:cNvSpPr txBox="1"/>
          <p:nvPr/>
        </p:nvSpPr>
        <p:spPr>
          <a:xfrm>
            <a:off x="7169919" y="4811867"/>
            <a:ext cx="3489951" cy="139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Higher energy density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144-gram breakfast delivers 500 kcal, for an energy density of 3.5 (500 kcal/144 g = 3.5 kcal/g)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sldNum" idx="4294967295"/>
          </p:nvPr>
        </p:nvSpPr>
        <p:spPr>
          <a:xfrm>
            <a:off x="11095179" y="6356350"/>
            <a:ext cx="258622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1"/>
              <a:t>22</a:t>
            </a:fld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title"/>
          </p:nvPr>
        </p:nvSpPr>
        <p:spPr>
          <a:xfrm>
            <a:off x="3502306" y="1134377"/>
            <a:ext cx="6364971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Energy Requirements</a:t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>
            <a:off x="3468463" y="1730475"/>
            <a:ext cx="7432518" cy="112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individual requires a 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amount of food, depending on their 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energy requirements</a:t>
            </a:r>
            <a:endParaRPr/>
          </a:p>
        </p:txBody>
      </p:sp>
      <p:sp>
        <p:nvSpPr>
          <p:cNvPr id="335" name="Google Shape;335;p22"/>
          <p:cNvSpPr txBox="1"/>
          <p:nvPr/>
        </p:nvSpPr>
        <p:spPr>
          <a:xfrm>
            <a:off x="3468463" y="2629583"/>
            <a:ext cx="7432518" cy="14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Estimated Energy Requirement (EER):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It takes into account your age, sex, weight, height, and physical activity level (PA)</a:t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3443063" y="3831274"/>
            <a:ext cx="7432518" cy="149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energy requirement is  defined  as the amount needed to maintain health, growth, and an “appropriate” level of physical activity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23</a:t>
            </a:fld>
            <a:endParaRPr/>
          </a:p>
        </p:txBody>
      </p:sp>
      <p:pic>
        <p:nvPicPr>
          <p:cNvPr id="342" name="Google Shape;342;p23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30703" y="998737"/>
            <a:ext cx="11353191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Energy Requirements</a:t>
            </a:r>
            <a:endParaRPr/>
          </a:p>
        </p:txBody>
      </p:sp>
      <p:grpSp>
        <p:nvGrpSpPr>
          <p:cNvPr id="344" name="Google Shape;344;p23"/>
          <p:cNvGrpSpPr/>
          <p:nvPr/>
        </p:nvGrpSpPr>
        <p:grpSpPr>
          <a:xfrm>
            <a:off x="2330821" y="2767666"/>
            <a:ext cx="2813574" cy="2531091"/>
            <a:chOff x="0" y="0"/>
            <a:chExt cx="2813573" cy="2531090"/>
          </a:xfrm>
        </p:grpSpPr>
        <p:sp>
          <p:nvSpPr>
            <p:cNvPr id="345" name="Google Shape;345;p23"/>
            <p:cNvSpPr txBox="1"/>
            <p:nvPr/>
          </p:nvSpPr>
          <p:spPr>
            <a:xfrm>
              <a:off x="478778" y="0"/>
              <a:ext cx="1614650" cy="644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Basal Metabolism</a:t>
              </a:r>
              <a:endParaRPr/>
            </a:p>
          </p:txBody>
        </p:sp>
        <p:pic>
          <p:nvPicPr>
            <p:cNvPr id="346" name="Google Shape;346;p23" descr="relaxin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657250"/>
              <a:ext cx="2813573" cy="1873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3"/>
          <p:cNvGrpSpPr/>
          <p:nvPr/>
        </p:nvGrpSpPr>
        <p:grpSpPr>
          <a:xfrm>
            <a:off x="5844676" y="2372684"/>
            <a:ext cx="2419940" cy="4245448"/>
            <a:chOff x="0" y="-98046"/>
            <a:chExt cx="2419938" cy="4245446"/>
          </a:xfrm>
        </p:grpSpPr>
        <p:sp>
          <p:nvSpPr>
            <p:cNvPr id="348" name="Google Shape;348;p23"/>
            <p:cNvSpPr txBox="1"/>
            <p:nvPr/>
          </p:nvSpPr>
          <p:spPr>
            <a:xfrm>
              <a:off x="0" y="-98046"/>
              <a:ext cx="2419938" cy="644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Digestion:</a:t>
              </a:r>
              <a:br>
                <a:rPr lang="en-US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Thermic Effect of Food</a:t>
              </a:r>
              <a:endParaRPr dirty="0"/>
            </a:p>
          </p:txBody>
        </p:sp>
        <p:pic>
          <p:nvPicPr>
            <p:cNvPr id="349" name="Google Shape;349;p23" descr="diges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4570" y="1181688"/>
              <a:ext cx="1429473" cy="29657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23"/>
          <p:cNvGrpSpPr/>
          <p:nvPr/>
        </p:nvGrpSpPr>
        <p:grpSpPr>
          <a:xfrm>
            <a:off x="8264616" y="2567108"/>
            <a:ext cx="3250099" cy="3460883"/>
            <a:chOff x="0" y="0"/>
            <a:chExt cx="3250097" cy="3460882"/>
          </a:xfrm>
        </p:grpSpPr>
        <p:sp>
          <p:nvSpPr>
            <p:cNvPr id="351" name="Google Shape;351;p23"/>
            <p:cNvSpPr txBox="1"/>
            <p:nvPr/>
          </p:nvSpPr>
          <p:spPr>
            <a:xfrm>
              <a:off x="775589" y="0"/>
              <a:ext cx="1307728" cy="644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b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Activity</a:t>
              </a:r>
              <a:endParaRPr/>
            </a:p>
          </p:txBody>
        </p:sp>
        <p:pic>
          <p:nvPicPr>
            <p:cNvPr id="352" name="Google Shape;352;p23" descr="running_man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1023308"/>
              <a:ext cx="3250097" cy="243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p23"/>
          <p:cNvSpPr txBox="1"/>
          <p:nvPr/>
        </p:nvSpPr>
        <p:spPr>
          <a:xfrm>
            <a:off x="5684158" y="3699213"/>
            <a:ext cx="546902" cy="98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Calibri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54" name="Google Shape;354;p23"/>
          <p:cNvSpPr txBox="1"/>
          <p:nvPr/>
        </p:nvSpPr>
        <p:spPr>
          <a:xfrm>
            <a:off x="8100761" y="3699213"/>
            <a:ext cx="546902" cy="98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Calibri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55" name="Google Shape;355;p23"/>
          <p:cNvSpPr txBox="1"/>
          <p:nvPr/>
        </p:nvSpPr>
        <p:spPr>
          <a:xfrm>
            <a:off x="293038" y="3859423"/>
            <a:ext cx="1353303" cy="94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Energy 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Expenditure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1627168" y="3840597"/>
            <a:ext cx="546903" cy="98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Calibri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24</a:t>
            </a:fld>
            <a:endParaRPr/>
          </a:p>
        </p:txBody>
      </p:sp>
      <p:pic>
        <p:nvPicPr>
          <p:cNvPr id="362" name="Google Shape;362;p24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4"/>
          <p:cNvSpPr txBox="1">
            <a:spLocks noGrp="1"/>
          </p:cNvSpPr>
          <p:nvPr>
            <p:ph type="title"/>
          </p:nvPr>
        </p:nvSpPr>
        <p:spPr>
          <a:xfrm>
            <a:off x="281013" y="675286"/>
            <a:ext cx="11353192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Pathways for Energy in the body</a:t>
            </a:r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1542279" y="1618816"/>
            <a:ext cx="4584730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Energy for activity</a:t>
            </a:r>
            <a:endParaRPr/>
          </a:p>
        </p:txBody>
      </p:sp>
      <p:sp>
        <p:nvSpPr>
          <p:cNvPr id="365" name="Google Shape;365;p24"/>
          <p:cNvSpPr txBox="1"/>
          <p:nvPr/>
        </p:nvSpPr>
        <p:spPr>
          <a:xfrm>
            <a:off x="6885462" y="1618816"/>
            <a:ext cx="4694618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Stored energy</a:t>
            </a:r>
            <a:endParaRPr/>
          </a:p>
        </p:txBody>
      </p:sp>
      <p:pic>
        <p:nvPicPr>
          <p:cNvPr id="366" name="Google Shape;366;p24" descr="male-runn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8050" y="2012214"/>
            <a:ext cx="3998694" cy="488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4" descr="fat-woma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9551" y="2190865"/>
            <a:ext cx="3946440" cy="39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25</a:t>
            </a:fld>
            <a:endParaRPr/>
          </a:p>
        </p:txBody>
      </p:sp>
      <p:pic>
        <p:nvPicPr>
          <p:cNvPr id="373" name="Google Shape;373;p25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5"/>
          <p:cNvSpPr txBox="1">
            <a:spLocks noGrp="1"/>
          </p:cNvSpPr>
          <p:nvPr>
            <p:ph type="title"/>
          </p:nvPr>
        </p:nvSpPr>
        <p:spPr>
          <a:xfrm>
            <a:off x="5349905" y="1072026"/>
            <a:ext cx="2341558" cy="137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Energy </a:t>
            </a:r>
            <a:br>
              <a:rPr lang="en-US">
                <a:solidFill>
                  <a:srgbClr val="D28AB8"/>
                </a:solidFill>
              </a:rPr>
            </a:br>
            <a:r>
              <a:rPr lang="en-US">
                <a:solidFill>
                  <a:srgbClr val="D28AB8"/>
                </a:solidFill>
              </a:rPr>
              <a:t>Balance</a:t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3309953" y="544422"/>
            <a:ext cx="6100331" cy="3020053"/>
            <a:chOff x="0" y="0"/>
            <a:chExt cx="6100330" cy="3020052"/>
          </a:xfrm>
        </p:grpSpPr>
        <p:pic>
          <p:nvPicPr>
            <p:cNvPr id="376" name="Google Shape;376;p25" descr="female-runner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98806" y="0"/>
              <a:ext cx="1389120" cy="180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5" descr="vegetables-fruits-whit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625145"/>
              <a:ext cx="2341558" cy="12683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25"/>
            <p:cNvSpPr/>
            <p:nvPr/>
          </p:nvSpPr>
          <p:spPr>
            <a:xfrm>
              <a:off x="2666530" y="1925434"/>
              <a:ext cx="1088402" cy="987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rgbClr val="FFE2BA"/>
                </a:gs>
                <a:gs pos="35000">
                  <a:srgbClr val="FFEACF"/>
                </a:gs>
                <a:gs pos="100000">
                  <a:srgbClr val="FFF6EC"/>
                </a:gs>
              </a:gsLst>
              <a:lin ang="16200000" scaled="0"/>
            </a:gradFill>
            <a:ln w="9525" cap="flat" cmpd="sng">
              <a:solidFill>
                <a:srgbClr val="F9B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317332" y="1841188"/>
              <a:ext cx="5782998" cy="47539"/>
            </a:xfrm>
            <a:prstGeom prst="rect">
              <a:avLst/>
            </a:prstGeom>
            <a:gradFill>
              <a:gsLst>
                <a:gs pos="0">
                  <a:srgbClr val="FFE2BA"/>
                </a:gs>
                <a:gs pos="35000">
                  <a:srgbClr val="FFEACF"/>
                </a:gs>
                <a:gs pos="100000">
                  <a:srgbClr val="FFF6EC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F9B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5"/>
            <p:cNvSpPr txBox="1"/>
            <p:nvPr/>
          </p:nvSpPr>
          <p:spPr>
            <a:xfrm>
              <a:off x="405224" y="2410765"/>
              <a:ext cx="2648807" cy="392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Calories In</a:t>
              </a:r>
              <a:endParaRPr/>
            </a:p>
          </p:txBody>
        </p:sp>
        <p:sp>
          <p:nvSpPr>
            <p:cNvPr id="381" name="Google Shape;381;p25"/>
            <p:cNvSpPr txBox="1"/>
            <p:nvPr/>
          </p:nvSpPr>
          <p:spPr>
            <a:xfrm>
              <a:off x="2973480" y="2176782"/>
              <a:ext cx="471000" cy="843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800"/>
                <a:buFont typeface="Calibri"/>
                <a:buNone/>
              </a:pPr>
              <a:r>
                <a:rPr lang="en-US" sz="5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sp>
          <p:nvSpPr>
            <p:cNvPr id="382" name="Google Shape;382;p25"/>
            <p:cNvSpPr txBox="1"/>
            <p:nvPr/>
          </p:nvSpPr>
          <p:spPr>
            <a:xfrm>
              <a:off x="3399063" y="2402183"/>
              <a:ext cx="2648807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Calories Out</a:t>
              </a:r>
              <a:endParaRPr/>
            </a:p>
          </p:txBody>
        </p:sp>
        <p:sp>
          <p:nvSpPr>
            <p:cNvPr id="383" name="Google Shape;383;p25"/>
            <p:cNvSpPr txBox="1"/>
            <p:nvPr/>
          </p:nvSpPr>
          <p:spPr>
            <a:xfrm>
              <a:off x="405224" y="2159378"/>
              <a:ext cx="2648807" cy="3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8DB6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rgbClr val="C88DB6"/>
                  </a:solidFill>
                  <a:latin typeface="Calibri"/>
                  <a:ea typeface="Calibri"/>
                  <a:cs typeface="Calibri"/>
                  <a:sym typeface="Calibri"/>
                </a:rPr>
                <a:t>Healthy Eating</a:t>
              </a:r>
              <a:endParaRPr/>
            </a:p>
          </p:txBody>
        </p:sp>
        <p:sp>
          <p:nvSpPr>
            <p:cNvPr id="384" name="Google Shape;384;p25"/>
            <p:cNvSpPr txBox="1"/>
            <p:nvPr/>
          </p:nvSpPr>
          <p:spPr>
            <a:xfrm>
              <a:off x="3399063" y="2146678"/>
              <a:ext cx="2648807" cy="3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8DB6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rgbClr val="C88DB6"/>
                  </a:solidFill>
                  <a:latin typeface="Calibri"/>
                  <a:ea typeface="Calibri"/>
                  <a:cs typeface="Calibri"/>
                  <a:sym typeface="Calibri"/>
                </a:rPr>
                <a:t>Being Active</a:t>
              </a:r>
              <a:endParaRPr/>
            </a:p>
          </p:txBody>
        </p:sp>
      </p:grpSp>
      <p:grpSp>
        <p:nvGrpSpPr>
          <p:cNvPr id="385" name="Google Shape;385;p25"/>
          <p:cNvGrpSpPr/>
          <p:nvPr/>
        </p:nvGrpSpPr>
        <p:grpSpPr>
          <a:xfrm>
            <a:off x="3721594" y="3599044"/>
            <a:ext cx="6065678" cy="3185624"/>
            <a:chOff x="-1" y="-1"/>
            <a:chExt cx="6065676" cy="3185622"/>
          </a:xfrm>
        </p:grpSpPr>
        <p:pic>
          <p:nvPicPr>
            <p:cNvPr id="386" name="Google Shape;386;p25" descr="obes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893394">
              <a:off x="4457635" y="123206"/>
              <a:ext cx="1297223" cy="2588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5"/>
            <p:cNvSpPr/>
            <p:nvPr/>
          </p:nvSpPr>
          <p:spPr>
            <a:xfrm>
              <a:off x="2305849" y="2091004"/>
              <a:ext cx="1088402" cy="987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rgbClr val="FFE2BA"/>
                </a:gs>
                <a:gs pos="35000">
                  <a:srgbClr val="FFEACF"/>
                </a:gs>
                <a:gs pos="100000">
                  <a:srgbClr val="FFF6EC"/>
                </a:gs>
              </a:gsLst>
              <a:lin ang="16200000" scaled="0"/>
            </a:gradFill>
            <a:ln w="9525" cap="flat" cmpd="sng">
              <a:solidFill>
                <a:srgbClr val="F9B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5"/>
            <p:cNvSpPr/>
            <p:nvPr/>
          </p:nvSpPr>
          <p:spPr>
            <a:xfrm rot="624932">
              <a:off x="-43348" y="2006758"/>
              <a:ext cx="5782997" cy="47539"/>
            </a:xfrm>
            <a:prstGeom prst="rect">
              <a:avLst/>
            </a:prstGeom>
            <a:gradFill>
              <a:gsLst>
                <a:gs pos="0">
                  <a:srgbClr val="FFE2BA"/>
                </a:gs>
                <a:gs pos="35000">
                  <a:srgbClr val="FFEACF"/>
                </a:gs>
                <a:gs pos="100000">
                  <a:srgbClr val="FFF6EC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F9B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5"/>
            <p:cNvSpPr txBox="1"/>
            <p:nvPr/>
          </p:nvSpPr>
          <p:spPr>
            <a:xfrm>
              <a:off x="372576" y="2681676"/>
              <a:ext cx="2648807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Food</a:t>
              </a:r>
              <a:endParaRPr/>
            </a:p>
          </p:txBody>
        </p:sp>
        <p:sp>
          <p:nvSpPr>
            <p:cNvPr id="390" name="Google Shape;390;p25"/>
            <p:cNvSpPr txBox="1"/>
            <p:nvPr/>
          </p:nvSpPr>
          <p:spPr>
            <a:xfrm>
              <a:off x="2612799" y="2342352"/>
              <a:ext cx="471000" cy="84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800"/>
                <a:buFont typeface="Calibri"/>
                <a:buNone/>
              </a:pPr>
              <a:r>
                <a:rPr lang="en-US" sz="5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sp>
          <p:nvSpPr>
            <p:cNvPr id="391" name="Google Shape;391;p25"/>
            <p:cNvSpPr txBox="1"/>
            <p:nvPr/>
          </p:nvSpPr>
          <p:spPr>
            <a:xfrm>
              <a:off x="2958497" y="2727255"/>
              <a:ext cx="2648807" cy="392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Stored Fat</a:t>
              </a:r>
              <a:endParaRPr/>
            </a:p>
          </p:txBody>
        </p:sp>
        <p:sp>
          <p:nvSpPr>
            <p:cNvPr id="392" name="Google Shape;392;p25"/>
            <p:cNvSpPr txBox="1"/>
            <p:nvPr/>
          </p:nvSpPr>
          <p:spPr>
            <a:xfrm>
              <a:off x="372576" y="2442988"/>
              <a:ext cx="2648807" cy="3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8DB6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rgbClr val="C88DB6"/>
                  </a:solidFill>
                  <a:latin typeface="Calibri"/>
                  <a:ea typeface="Calibri"/>
                  <a:cs typeface="Calibri"/>
                  <a:sym typeface="Calibri"/>
                </a:rPr>
                <a:t>Too Much</a:t>
              </a:r>
              <a:endParaRPr/>
            </a:p>
          </p:txBody>
        </p:sp>
        <p:sp>
          <p:nvSpPr>
            <p:cNvPr id="393" name="Google Shape;393;p25"/>
            <p:cNvSpPr txBox="1"/>
            <p:nvPr/>
          </p:nvSpPr>
          <p:spPr>
            <a:xfrm>
              <a:off x="2958497" y="2484450"/>
              <a:ext cx="2648807" cy="3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8DB6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rgbClr val="C88DB6"/>
                  </a:solidFill>
                  <a:latin typeface="Calibri"/>
                  <a:ea typeface="Calibri"/>
                  <a:cs typeface="Calibri"/>
                  <a:sym typeface="Calibri"/>
                </a:rPr>
                <a:t>Too Much</a:t>
              </a:r>
              <a:endParaRPr/>
            </a:p>
          </p:txBody>
        </p:sp>
        <p:sp>
          <p:nvSpPr>
            <p:cNvPr id="394" name="Google Shape;394;p25"/>
            <p:cNvSpPr txBox="1"/>
            <p:nvPr/>
          </p:nvSpPr>
          <p:spPr>
            <a:xfrm rot="734822">
              <a:off x="1783610" y="888486"/>
              <a:ext cx="2341558" cy="1375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8AB8"/>
                </a:buClr>
                <a:buSzPts val="3200"/>
                <a:buFont typeface="Calibri"/>
                <a:buNone/>
              </a:pPr>
              <a:r>
                <a:rPr lang="en-US" sz="3200" b="1" i="0" u="none" strike="noStrike" cap="none">
                  <a:solidFill>
                    <a:srgbClr val="D28AB8"/>
                  </a:solidFill>
                  <a:latin typeface="Calibri"/>
                  <a:ea typeface="Calibri"/>
                  <a:cs typeface="Calibri"/>
                  <a:sym typeface="Calibri"/>
                </a:rPr>
                <a:t>Energy </a:t>
              </a:r>
              <a:br>
                <a:rPr lang="en-US" sz="3200" b="1" i="0" u="none" strike="noStrike" cap="none">
                  <a:solidFill>
                    <a:srgbClr val="D28AB8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3200" b="1" i="0" u="none" strike="noStrike" cap="none">
                  <a:solidFill>
                    <a:srgbClr val="D28AB8"/>
                  </a:solidFill>
                  <a:latin typeface="Calibri"/>
                  <a:ea typeface="Calibri"/>
                  <a:cs typeface="Calibri"/>
                  <a:sym typeface="Calibri"/>
                </a:rPr>
                <a:t>Imbalance</a:t>
              </a:r>
              <a:endParaRPr/>
            </a:p>
          </p:txBody>
        </p:sp>
        <p:pic>
          <p:nvPicPr>
            <p:cNvPr id="395" name="Google Shape;395;p25" descr="donuts_stack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838365">
              <a:off x="158749" y="409969"/>
              <a:ext cx="1445187" cy="11669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26</a:t>
            </a:fld>
            <a:endParaRPr/>
          </a:p>
        </p:txBody>
      </p:sp>
      <p:pic>
        <p:nvPicPr>
          <p:cNvPr id="401" name="Google Shape;401;p26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6"/>
          <p:cNvSpPr txBox="1"/>
          <p:nvPr/>
        </p:nvSpPr>
        <p:spPr>
          <a:xfrm>
            <a:off x="518755" y="702062"/>
            <a:ext cx="6364970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Characteristics of a Healthy Diet</a:t>
            </a:r>
            <a:endParaRPr/>
          </a:p>
        </p:txBody>
      </p:sp>
      <p:sp>
        <p:nvSpPr>
          <p:cNvPr id="403" name="Google Shape;403;p26"/>
          <p:cNvSpPr txBox="1"/>
          <p:nvPr/>
        </p:nvSpPr>
        <p:spPr>
          <a:xfrm>
            <a:off x="537436" y="1378837"/>
            <a:ext cx="6950565" cy="76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Calorie Control: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 appropriate amount of Calories are eaten to maintain a healthy body weight</a:t>
            </a:r>
            <a:endParaRPr/>
          </a:p>
        </p:txBody>
      </p:sp>
      <p:sp>
        <p:nvSpPr>
          <p:cNvPr id="404" name="Google Shape;404;p26"/>
          <p:cNvSpPr txBox="1"/>
          <p:nvPr/>
        </p:nvSpPr>
        <p:spPr>
          <a:xfrm>
            <a:off x="537436" y="2255196"/>
            <a:ext cx="6950565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Adequacy: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diet contains a quantity adequate to maintain health</a:t>
            </a:r>
            <a:endParaRPr/>
          </a:p>
        </p:txBody>
      </p:sp>
      <p:sp>
        <p:nvSpPr>
          <p:cNvPr id="405" name="Google Shape;405;p26"/>
          <p:cNvSpPr txBox="1"/>
          <p:nvPr/>
        </p:nvSpPr>
        <p:spPr>
          <a:xfrm>
            <a:off x="537436" y="3024518"/>
            <a:ext cx="7142791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Balance: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Food types complement one another in the diet. Not any one nutrient or food type is overbearing</a:t>
            </a:r>
            <a:endParaRPr/>
          </a:p>
        </p:txBody>
      </p:sp>
      <p:sp>
        <p:nvSpPr>
          <p:cNvPr id="406" name="Google Shape;406;p26"/>
          <p:cNvSpPr txBox="1"/>
          <p:nvPr/>
        </p:nvSpPr>
        <p:spPr>
          <a:xfrm>
            <a:off x="537436" y="3875892"/>
            <a:ext cx="7326178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Moderation: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diet does not contain an excess or deficient in one or more of the food groups or nutrients</a:t>
            </a:r>
            <a:endParaRPr/>
          </a:p>
        </p:txBody>
      </p:sp>
      <p:sp>
        <p:nvSpPr>
          <p:cNvPr id="407" name="Google Shape;407;p26"/>
          <p:cNvSpPr txBox="1"/>
          <p:nvPr/>
        </p:nvSpPr>
        <p:spPr>
          <a:xfrm>
            <a:off x="537436" y="4760130"/>
            <a:ext cx="6950565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Variety: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Different foods are used for the  same purpose in the diet</a:t>
            </a:r>
            <a:endParaRPr/>
          </a:p>
        </p:txBody>
      </p:sp>
      <p:pic>
        <p:nvPicPr>
          <p:cNvPr id="408" name="Google Shape;408;p26" descr="Google Shape;24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6304" y="1603872"/>
            <a:ext cx="2673351" cy="38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 descr="woman-eat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1326" y="1257071"/>
            <a:ext cx="4803542" cy="560092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7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27</a:t>
            </a:fld>
            <a:endParaRPr/>
          </a:p>
        </p:txBody>
      </p:sp>
      <p:pic>
        <p:nvPicPr>
          <p:cNvPr id="415" name="Google Shape;415;p27" descr="Picture 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7"/>
          <p:cNvSpPr txBox="1"/>
          <p:nvPr/>
        </p:nvSpPr>
        <p:spPr>
          <a:xfrm>
            <a:off x="518755" y="1171962"/>
            <a:ext cx="6364970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Factors Affecting our Food Choices</a:t>
            </a:r>
            <a:endParaRPr/>
          </a:p>
        </p:txBody>
      </p:sp>
      <p:sp>
        <p:nvSpPr>
          <p:cNvPr id="417" name="Google Shape;417;p27"/>
          <p:cNvSpPr txBox="1"/>
          <p:nvPr/>
        </p:nvSpPr>
        <p:spPr>
          <a:xfrm>
            <a:off x="537436" y="1848737"/>
            <a:ext cx="7142791" cy="76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Hunger: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Physiological</a:t>
            </a:r>
            <a:r>
              <a:rPr lang="en-US" sz="2400" b="0" i="0" u="none" strike="noStrike" cap="none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for food. The physical body sends signals indicating a need for food</a:t>
            </a:r>
            <a:endParaRPr/>
          </a:p>
        </p:txBody>
      </p:sp>
      <p:sp>
        <p:nvSpPr>
          <p:cNvPr id="418" name="Google Shape;418;p27"/>
          <p:cNvSpPr txBox="1"/>
          <p:nvPr/>
        </p:nvSpPr>
        <p:spPr>
          <a:xfrm>
            <a:off x="537436" y="2725097"/>
            <a:ext cx="6795697" cy="76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Satiety: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Physiological</a:t>
            </a:r>
            <a:r>
              <a:rPr lang="en-US" sz="2400" b="0" i="0" u="none" strike="noStrike" cap="none">
                <a:solidFill>
                  <a:srgbClr val="6600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feedback mechanisms that terminate food intake</a:t>
            </a:r>
            <a:endParaRPr/>
          </a:p>
        </p:txBody>
      </p:sp>
      <p:sp>
        <p:nvSpPr>
          <p:cNvPr id="419" name="Google Shape;419;p27"/>
          <p:cNvSpPr txBox="1"/>
          <p:nvPr/>
        </p:nvSpPr>
        <p:spPr>
          <a:xfrm>
            <a:off x="537436" y="3557918"/>
            <a:ext cx="6950565" cy="149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Appetite: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Psychological desire for food. The brain sends signals indicating a desire for food because of sensory input like seeing, smelling, or thinking about food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28</a:t>
            </a:fld>
            <a:endParaRPr/>
          </a:p>
        </p:txBody>
      </p:sp>
      <p:pic>
        <p:nvPicPr>
          <p:cNvPr id="425" name="Google Shape;425;p28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8"/>
          <p:cNvSpPr txBox="1"/>
          <p:nvPr/>
        </p:nvSpPr>
        <p:spPr>
          <a:xfrm>
            <a:off x="1228260" y="681570"/>
            <a:ext cx="9429014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Factors Affecting Hunger, Appetite and Satiety</a:t>
            </a:r>
            <a:endParaRPr/>
          </a:p>
        </p:txBody>
      </p:sp>
      <p:pic>
        <p:nvPicPr>
          <p:cNvPr id="427" name="Google Shape;427;p28" descr="Google Shape;27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2459" y="1665020"/>
            <a:ext cx="9144001" cy="44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29</a:t>
            </a:fld>
            <a:endParaRPr/>
          </a:p>
        </p:txBody>
      </p:sp>
      <p:pic>
        <p:nvPicPr>
          <p:cNvPr id="433" name="Google Shape;433;p29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9"/>
          <p:cNvSpPr txBox="1"/>
          <p:nvPr/>
        </p:nvSpPr>
        <p:spPr>
          <a:xfrm>
            <a:off x="821338" y="1040746"/>
            <a:ext cx="9429014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Factors Affecting Food Choices</a:t>
            </a:r>
            <a:endParaRPr/>
          </a:p>
        </p:txBody>
      </p:sp>
      <p:sp>
        <p:nvSpPr>
          <p:cNvPr id="435" name="Google Shape;435;p29"/>
          <p:cNvSpPr txBox="1"/>
          <p:nvPr/>
        </p:nvSpPr>
        <p:spPr>
          <a:xfrm>
            <a:off x="798284" y="1765266"/>
            <a:ext cx="5918973" cy="76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Personal Preferences: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food likes and dislikes of an individual</a:t>
            </a:r>
            <a:endParaRPr/>
          </a:p>
        </p:txBody>
      </p:sp>
      <p:sp>
        <p:nvSpPr>
          <p:cNvPr id="436" name="Google Shape;436;p29"/>
          <p:cNvSpPr txBox="1"/>
          <p:nvPr/>
        </p:nvSpPr>
        <p:spPr>
          <a:xfrm>
            <a:off x="798284" y="2641625"/>
            <a:ext cx="5683216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Availability: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Food supply, geographical area, climate, soil</a:t>
            </a:r>
            <a:endParaRPr/>
          </a:p>
        </p:txBody>
      </p:sp>
      <p:sp>
        <p:nvSpPr>
          <p:cNvPr id="437" name="Google Shape;437;p29"/>
          <p:cNvSpPr txBox="1"/>
          <p:nvPr/>
        </p:nvSpPr>
        <p:spPr>
          <a:xfrm>
            <a:off x="798284" y="3517985"/>
            <a:ext cx="6950565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Economics: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Social status and income</a:t>
            </a:r>
            <a:endParaRPr/>
          </a:p>
        </p:txBody>
      </p:sp>
      <p:sp>
        <p:nvSpPr>
          <p:cNvPr id="438" name="Google Shape;438;p29"/>
          <p:cNvSpPr txBox="1"/>
          <p:nvPr/>
        </p:nvSpPr>
        <p:spPr>
          <a:xfrm>
            <a:off x="798284" y="4026045"/>
            <a:ext cx="6040162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 Factors: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Family, friends, holidays, celebrations, etc</a:t>
            </a:r>
            <a:endParaRPr/>
          </a:p>
        </p:txBody>
      </p:sp>
      <p:pic>
        <p:nvPicPr>
          <p:cNvPr id="439" name="Google Shape;439;p29" descr="cornfiel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7350" y="1817225"/>
            <a:ext cx="5361656" cy="358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367473" y="829040"/>
            <a:ext cx="6364970" cy="58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Basic Terms and Definitions</a:t>
            </a:r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sldNum" idx="4294967295"/>
          </p:nvPr>
        </p:nvSpPr>
        <p:spPr>
          <a:xfrm>
            <a:off x="11146669" y="6356350"/>
            <a:ext cx="207128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3</a:t>
            </a:fld>
            <a:endParaRPr/>
          </a:p>
        </p:txBody>
      </p:sp>
      <p:sp>
        <p:nvSpPr>
          <p:cNvPr id="98" name="Google Shape;98;p3"/>
          <p:cNvSpPr txBox="1"/>
          <p:nvPr/>
        </p:nvSpPr>
        <p:spPr>
          <a:xfrm>
            <a:off x="1650291" y="1486903"/>
            <a:ext cx="8075034" cy="14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Nutrition: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science of foods and the nutrients and other substances they contain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its relationship with health.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concerned primarily with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body growth, development and maintenance</a:t>
            </a:r>
            <a:endParaRPr dirty="0"/>
          </a:p>
        </p:txBody>
      </p:sp>
      <p:sp>
        <p:nvSpPr>
          <p:cNvPr id="99" name="Google Shape;99;p3"/>
          <p:cNvSpPr txBox="1"/>
          <p:nvPr/>
        </p:nvSpPr>
        <p:spPr>
          <a:xfrm>
            <a:off x="1650291" y="3213449"/>
            <a:ext cx="8075034" cy="112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products derived from plants or animals that can be taken into the body to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yield energy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nutrients for the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maintenance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life and the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repair of tissues</a:t>
            </a:r>
            <a:endParaRPr/>
          </a:p>
        </p:txBody>
      </p:sp>
      <p:sp>
        <p:nvSpPr>
          <p:cNvPr id="100" name="Google Shape;100;p3"/>
          <p:cNvSpPr txBox="1"/>
          <p:nvPr/>
        </p:nvSpPr>
        <p:spPr>
          <a:xfrm>
            <a:off x="1650291" y="4571694"/>
            <a:ext cx="8891418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Diet: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food and beverages that a  person regularly eats and drinks. Diet could be Normal (regular) or therapeutic (modified)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"/>
          <p:cNvSpPr txBox="1">
            <a:spLocks noGrp="1"/>
          </p:cNvSpPr>
          <p:nvPr>
            <p:ph type="sldNum" idx="4294967295"/>
          </p:nvPr>
        </p:nvSpPr>
        <p:spPr>
          <a:xfrm>
            <a:off x="11043684" y="6356350"/>
            <a:ext cx="310117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30</a:t>
            </a:fld>
            <a:endParaRPr/>
          </a:p>
        </p:txBody>
      </p:sp>
      <p:pic>
        <p:nvPicPr>
          <p:cNvPr id="445" name="Google Shape;445;p30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830" y="365125"/>
            <a:ext cx="953972" cy="69239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0"/>
          <p:cNvSpPr txBox="1"/>
          <p:nvPr/>
        </p:nvSpPr>
        <p:spPr>
          <a:xfrm>
            <a:off x="1134355" y="1257288"/>
            <a:ext cx="9429014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D28AB8"/>
                </a:solidFill>
                <a:latin typeface="Calibri"/>
                <a:ea typeface="Calibri"/>
                <a:cs typeface="Calibri"/>
                <a:sym typeface="Calibri"/>
              </a:rPr>
              <a:t>Factors Affecting Food Choices</a:t>
            </a:r>
            <a:endParaRPr/>
          </a:p>
        </p:txBody>
      </p:sp>
      <p:sp>
        <p:nvSpPr>
          <p:cNvPr id="447" name="Google Shape;447;p30"/>
          <p:cNvSpPr txBox="1"/>
          <p:nvPr/>
        </p:nvSpPr>
        <p:spPr>
          <a:xfrm>
            <a:off x="1100866" y="1929637"/>
            <a:ext cx="6522768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Advertising: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TV, radio, magazines, newspaper</a:t>
            </a:r>
            <a:endParaRPr/>
          </a:p>
        </p:txBody>
      </p:sp>
      <p:sp>
        <p:nvSpPr>
          <p:cNvPr id="448" name="Google Shape;448;p30"/>
          <p:cNvSpPr txBox="1"/>
          <p:nvPr/>
        </p:nvSpPr>
        <p:spPr>
          <a:xfrm>
            <a:off x="1090432" y="2437697"/>
            <a:ext cx="6795697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Nutritive values: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nutrient and energy content</a:t>
            </a:r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1100866" y="2945757"/>
            <a:ext cx="6950565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feelings, Emotions, knowledge, etc.</a:t>
            </a:r>
            <a:endParaRPr/>
          </a:p>
        </p:txBody>
      </p:sp>
      <p:pic>
        <p:nvPicPr>
          <p:cNvPr id="450" name="Google Shape;450;p30" descr="nutrition-labe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302" y="1257288"/>
            <a:ext cx="2752510" cy="489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 descr="nutrien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9164" y="2375286"/>
            <a:ext cx="4214269" cy="421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>
            <a:spLocks noGrp="1"/>
          </p:cNvSpPr>
          <p:nvPr>
            <p:ph type="sldNum" idx="4294967295"/>
          </p:nvPr>
        </p:nvSpPr>
        <p:spPr>
          <a:xfrm>
            <a:off x="11146669" y="6356350"/>
            <a:ext cx="207128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4</a:t>
            </a:fld>
            <a:endParaRPr/>
          </a:p>
        </p:txBody>
      </p:sp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1367473" y="829040"/>
            <a:ext cx="6364970" cy="58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Basic Terms and Definitions</a:t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1472491" y="1486903"/>
            <a:ext cx="6750647" cy="14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Nutrients: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chemical substances obtained from food and used in the body to provide energy, structural materials, and regulating agents to support growth, maintenance, and repair of body tissues.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93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" descr="vegetables-fruits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994" y="3464188"/>
            <a:ext cx="5806296" cy="314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>
            <a:spLocks noGrp="1"/>
          </p:cNvSpPr>
          <p:nvPr>
            <p:ph type="sldNum" idx="4294967295"/>
          </p:nvPr>
        </p:nvSpPr>
        <p:spPr>
          <a:xfrm>
            <a:off x="11146669" y="6356350"/>
            <a:ext cx="207128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5</a:t>
            </a:fld>
            <a:endParaRPr/>
          </a:p>
        </p:txBody>
      </p:sp>
      <p:sp>
        <p:nvSpPr>
          <p:cNvPr id="107" name="Google Shape;107;p4"/>
          <p:cNvSpPr txBox="1"/>
          <p:nvPr/>
        </p:nvSpPr>
        <p:spPr>
          <a:xfrm>
            <a:off x="1410186" y="1374023"/>
            <a:ext cx="6068366" cy="3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foods:</a:t>
            </a:r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1618989" y="1789486"/>
            <a:ext cx="6924926" cy="14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 that contain  physiologically active compounds that provide health benefits beyond their nutrient contributions, sometime also called 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designer foods, medical foods, or Nutraceuticals</a:t>
            </a:r>
            <a:endParaRPr dirty="0"/>
          </a:p>
        </p:txBody>
      </p:sp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367473" y="829040"/>
            <a:ext cx="6364970" cy="58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Basic Terms and Definitions</a:t>
            </a:r>
            <a:endParaRPr/>
          </a:p>
        </p:txBody>
      </p:sp>
      <p:sp>
        <p:nvSpPr>
          <p:cNvPr id="110" name="Google Shape;110;p4"/>
          <p:cNvSpPr txBox="1"/>
          <p:nvPr/>
        </p:nvSpPr>
        <p:spPr>
          <a:xfrm>
            <a:off x="1860094" y="3504212"/>
            <a:ext cx="6068366" cy="109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 include: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fruits and vegetables, whole grains, probiotics, fiber , and fortified foods and beverages and some dietary supplements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849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 descr="turmeric-curcu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4057" y="3148516"/>
            <a:ext cx="5697802" cy="3865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>
            <a:spLocks noGrp="1"/>
          </p:cNvSpPr>
          <p:nvPr>
            <p:ph type="sldNum" idx="4294967295"/>
          </p:nvPr>
        </p:nvSpPr>
        <p:spPr>
          <a:xfrm>
            <a:off x="11146669" y="6356350"/>
            <a:ext cx="207128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6</a:t>
            </a:fld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1410186" y="1374023"/>
            <a:ext cx="6068366" cy="3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foods: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1618989" y="1789486"/>
            <a:ext cx="6924926" cy="112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Phytochemicals: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non-nutrient compounds found in plant-derived foods that have biological activity in the body which and  may have health effects.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1367473" y="829040"/>
            <a:ext cx="6364970" cy="58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Basic Terms and Definitions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1912263" y="3185587"/>
            <a:ext cx="6068366" cy="7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 include: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flavonoids, curcumin, </a:t>
            </a:r>
            <a:b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carotenoids.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 descr="nutrien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9164" y="2375286"/>
            <a:ext cx="4214268" cy="421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>
            <a:spLocks noGrp="1"/>
          </p:cNvSpPr>
          <p:nvPr>
            <p:ph type="sldNum" idx="4294967295"/>
          </p:nvPr>
        </p:nvSpPr>
        <p:spPr>
          <a:xfrm>
            <a:off x="11146669" y="6356350"/>
            <a:ext cx="207128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7</a:t>
            </a:fld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1367473" y="829040"/>
            <a:ext cx="6364970" cy="58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Basic Terms and Definitions</a:t>
            </a:r>
            <a:endParaRPr/>
          </a:p>
        </p:txBody>
      </p:sp>
      <p:sp>
        <p:nvSpPr>
          <p:cNvPr id="136" name="Google Shape;136;p7"/>
          <p:cNvSpPr txBox="1"/>
          <p:nvPr/>
        </p:nvSpPr>
        <p:spPr>
          <a:xfrm>
            <a:off x="1441189" y="1841656"/>
            <a:ext cx="6750648" cy="76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Required by the body on a daily basis to perform a specific physiological functions</a:t>
            </a:r>
            <a:endParaRPr/>
          </a:p>
        </p:txBody>
      </p:sp>
      <p:sp>
        <p:nvSpPr>
          <p:cNvPr id="137" name="Google Shape;137;p7"/>
          <p:cNvSpPr txBox="1"/>
          <p:nvPr/>
        </p:nvSpPr>
        <p:spPr>
          <a:xfrm>
            <a:off x="1397486" y="1374023"/>
            <a:ext cx="6068366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Criteria for classifying nutrients:</a:t>
            </a:r>
            <a:endParaRPr/>
          </a:p>
        </p:txBody>
      </p:sp>
      <p:sp>
        <p:nvSpPr>
          <p:cNvPr id="138" name="Google Shape;138;p7"/>
          <p:cNvSpPr txBox="1"/>
          <p:nvPr/>
        </p:nvSpPr>
        <p:spPr>
          <a:xfrm>
            <a:off x="1441189" y="2677588"/>
            <a:ext cx="6750648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Required in a specific quantity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1441189" y="3145221"/>
            <a:ext cx="5793550" cy="76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absence of the nutrient will lead to developing deficiency symptoms and signs</a:t>
            </a:r>
            <a:endParaRPr/>
          </a:p>
        </p:txBody>
      </p:sp>
      <p:sp>
        <p:nvSpPr>
          <p:cNvPr id="140" name="Google Shape;140;p7"/>
          <p:cNvSpPr txBox="1"/>
          <p:nvPr/>
        </p:nvSpPr>
        <p:spPr>
          <a:xfrm>
            <a:off x="1441189" y="3981154"/>
            <a:ext cx="5793550" cy="112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Those deficiency symptoms could not be covered unless the body is provided with that nutrients, not any other nutrients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>
            <a:spLocks noGrp="1"/>
          </p:cNvSpPr>
          <p:nvPr>
            <p:ph type="sldNum" idx="4294967295"/>
          </p:nvPr>
        </p:nvSpPr>
        <p:spPr>
          <a:xfrm>
            <a:off x="11146669" y="6356350"/>
            <a:ext cx="207128" cy="30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8</a:t>
            </a:fld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553630" y="818606"/>
            <a:ext cx="6364970" cy="58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Basic Terms and Definitions</a:t>
            </a:r>
            <a:endParaRPr/>
          </a:p>
        </p:txBody>
      </p:sp>
      <p:sp>
        <p:nvSpPr>
          <p:cNvPr id="147" name="Google Shape;147;p8"/>
          <p:cNvSpPr txBox="1"/>
          <p:nvPr/>
        </p:nvSpPr>
        <p:spPr>
          <a:xfrm>
            <a:off x="658647" y="1476470"/>
            <a:ext cx="6003459" cy="260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Essential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Nutrients: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nutrients a person must obtain from food because the body cannot make them for itself in sufficient quantity to meet physiological needs, also called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indispensible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nutrients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About 40 nutrients are currently known to be essential for human beings</a:t>
            </a:r>
            <a:endParaRPr dirty="0"/>
          </a:p>
        </p:txBody>
      </p:sp>
      <p:sp>
        <p:nvSpPr>
          <p:cNvPr id="148" name="Google Shape;148;p8"/>
          <p:cNvSpPr txBox="1"/>
          <p:nvPr/>
        </p:nvSpPr>
        <p:spPr>
          <a:xfrm>
            <a:off x="658647" y="4243244"/>
            <a:ext cx="6003459" cy="158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Non-essential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Nutrients: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nutrients that the body can make them for itself in sufficient quantity to meet physiological needs, also called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dispensable nutrients</a:t>
            </a:r>
            <a:endParaRPr/>
          </a:p>
        </p:txBody>
      </p:sp>
      <p:pic>
        <p:nvPicPr>
          <p:cNvPr id="149" name="Google Shape;149;p8" descr="apple_nutrien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8599" y="2034995"/>
            <a:ext cx="5137461" cy="334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1057036" y="864290"/>
            <a:ext cx="6455592" cy="69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200"/>
              <a:buFont typeface="Calibri"/>
              <a:buNone/>
            </a:pPr>
            <a:r>
              <a:rPr lang="en-US">
                <a:solidFill>
                  <a:srgbClr val="D28AB8"/>
                </a:solidFill>
              </a:rPr>
              <a:t>Nutrients in Foods and in the Body</a:t>
            </a:r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ldNum" idx="4294967295"/>
          </p:nvPr>
        </p:nvSpPr>
        <p:spPr>
          <a:xfrm>
            <a:off x="11313694" y="6314809"/>
            <a:ext cx="310117" cy="30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fld id="{00000000-1234-1234-1234-123412341234}" type="slidenum">
              <a:rPr lang="en-US" sz="1600"/>
              <a:t>9</a:t>
            </a:fld>
            <a:endParaRPr/>
          </a:p>
        </p:txBody>
      </p:sp>
      <p:sp>
        <p:nvSpPr>
          <p:cNvPr id="193" name="Google Shape;193;p11"/>
          <p:cNvSpPr txBox="1"/>
          <p:nvPr/>
        </p:nvSpPr>
        <p:spPr>
          <a:xfrm>
            <a:off x="1044464" y="1519499"/>
            <a:ext cx="7362646" cy="39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Composition of foods includes the six nutrient classes of: </a:t>
            </a:r>
            <a:endParaRPr/>
          </a:p>
        </p:txBody>
      </p:sp>
      <p:grpSp>
        <p:nvGrpSpPr>
          <p:cNvPr id="194" name="Google Shape;194;p11"/>
          <p:cNvGrpSpPr/>
          <p:nvPr/>
        </p:nvGrpSpPr>
        <p:grpSpPr>
          <a:xfrm>
            <a:off x="1209547" y="2079029"/>
            <a:ext cx="1614650" cy="1977943"/>
            <a:chOff x="0" y="0"/>
            <a:chExt cx="1614649" cy="1977941"/>
          </a:xfrm>
        </p:grpSpPr>
        <p:sp>
          <p:nvSpPr>
            <p:cNvPr id="195" name="Google Shape;195;p11"/>
            <p:cNvSpPr txBox="1"/>
            <p:nvPr/>
          </p:nvSpPr>
          <p:spPr>
            <a:xfrm>
              <a:off x="0" y="0"/>
              <a:ext cx="1614649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Water</a:t>
              </a:r>
              <a:endParaRPr/>
            </a:p>
          </p:txBody>
        </p:sp>
        <p:pic>
          <p:nvPicPr>
            <p:cNvPr id="196" name="Google Shape;196;p11" descr="water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332" y="264729"/>
              <a:ext cx="1391985" cy="1713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11"/>
          <p:cNvGrpSpPr/>
          <p:nvPr/>
        </p:nvGrpSpPr>
        <p:grpSpPr>
          <a:xfrm>
            <a:off x="4709807" y="2079029"/>
            <a:ext cx="2445339" cy="1794811"/>
            <a:chOff x="0" y="0"/>
            <a:chExt cx="2445338" cy="1794810"/>
          </a:xfrm>
        </p:grpSpPr>
        <p:sp>
          <p:nvSpPr>
            <p:cNvPr id="198" name="Google Shape;198;p11"/>
            <p:cNvSpPr txBox="1"/>
            <p:nvPr/>
          </p:nvSpPr>
          <p:spPr>
            <a:xfrm>
              <a:off x="0" y="0"/>
              <a:ext cx="2419938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Carbohydrates</a:t>
              </a:r>
              <a:endParaRPr/>
            </a:p>
          </p:txBody>
        </p:sp>
        <p:pic>
          <p:nvPicPr>
            <p:cNvPr id="199" name="Google Shape;199;p11" descr="croissants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400" y="183131"/>
              <a:ext cx="2419938" cy="1611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11"/>
          <p:cNvGrpSpPr/>
          <p:nvPr/>
        </p:nvGrpSpPr>
        <p:grpSpPr>
          <a:xfrm>
            <a:off x="8628043" y="2079029"/>
            <a:ext cx="1323388" cy="2036128"/>
            <a:chOff x="0" y="0"/>
            <a:chExt cx="1323387" cy="2036127"/>
          </a:xfrm>
        </p:grpSpPr>
        <p:sp>
          <p:nvSpPr>
            <p:cNvPr id="201" name="Google Shape;201;p11"/>
            <p:cNvSpPr txBox="1"/>
            <p:nvPr/>
          </p:nvSpPr>
          <p:spPr>
            <a:xfrm>
              <a:off x="0" y="0"/>
              <a:ext cx="1307727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Lipids</a:t>
              </a:r>
              <a:endParaRPr/>
            </a:p>
          </p:txBody>
        </p:sp>
        <p:pic>
          <p:nvPicPr>
            <p:cNvPr id="202" name="Google Shape;202;p11" descr="bottle-olive-oil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769" y="298200"/>
              <a:ext cx="1158618" cy="17379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11"/>
          <p:cNvGrpSpPr/>
          <p:nvPr/>
        </p:nvGrpSpPr>
        <p:grpSpPr>
          <a:xfrm>
            <a:off x="531930" y="4263039"/>
            <a:ext cx="2969884" cy="2057729"/>
            <a:chOff x="0" y="0"/>
            <a:chExt cx="2969882" cy="2057727"/>
          </a:xfrm>
        </p:grpSpPr>
        <p:sp>
          <p:nvSpPr>
            <p:cNvPr id="204" name="Google Shape;204;p11"/>
            <p:cNvSpPr txBox="1"/>
            <p:nvPr/>
          </p:nvSpPr>
          <p:spPr>
            <a:xfrm>
              <a:off x="677616" y="0"/>
              <a:ext cx="1614650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Proteins</a:t>
              </a:r>
              <a:endParaRPr/>
            </a:p>
          </p:txBody>
        </p:sp>
        <p:pic>
          <p:nvPicPr>
            <p:cNvPr id="205" name="Google Shape;205;p11" descr="steaks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79785"/>
              <a:ext cx="2969882" cy="19779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11"/>
          <p:cNvGrpSpPr/>
          <p:nvPr/>
        </p:nvGrpSpPr>
        <p:grpSpPr>
          <a:xfrm>
            <a:off x="7981698" y="4263039"/>
            <a:ext cx="2969883" cy="2105867"/>
            <a:chOff x="0" y="0"/>
            <a:chExt cx="2969881" cy="2105865"/>
          </a:xfrm>
        </p:grpSpPr>
        <p:sp>
          <p:nvSpPr>
            <p:cNvPr id="207" name="Google Shape;207;p11"/>
            <p:cNvSpPr txBox="1"/>
            <p:nvPr/>
          </p:nvSpPr>
          <p:spPr>
            <a:xfrm>
              <a:off x="677646" y="0"/>
              <a:ext cx="1780900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Minerals</a:t>
              </a:r>
              <a:endParaRPr/>
            </a:p>
          </p:txBody>
        </p:sp>
        <p:pic>
          <p:nvPicPr>
            <p:cNvPr id="208" name="Google Shape;208;p11" descr="pink-salt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127923"/>
              <a:ext cx="2969881" cy="19779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11"/>
          <p:cNvGrpSpPr/>
          <p:nvPr/>
        </p:nvGrpSpPr>
        <p:grpSpPr>
          <a:xfrm>
            <a:off x="4871093" y="4263039"/>
            <a:ext cx="2418972" cy="1927308"/>
            <a:chOff x="0" y="0"/>
            <a:chExt cx="2418970" cy="1927307"/>
          </a:xfrm>
        </p:grpSpPr>
        <p:sp>
          <p:nvSpPr>
            <p:cNvPr id="210" name="Google Shape;210;p11"/>
            <p:cNvSpPr txBox="1"/>
            <p:nvPr/>
          </p:nvSpPr>
          <p:spPr>
            <a:xfrm>
              <a:off x="238315" y="0"/>
              <a:ext cx="1614650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274320" marR="0" lvl="0" indent="-27432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Char char="●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Vitamins</a:t>
              </a:r>
              <a:endParaRPr/>
            </a:p>
          </p:txBody>
        </p:sp>
        <p:pic>
          <p:nvPicPr>
            <p:cNvPr id="211" name="Google Shape;211;p11" descr="berries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316272"/>
              <a:ext cx="2418970" cy="16110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3475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1406</Words>
  <Application>Microsoft Office PowerPoint</Application>
  <PresentationFormat>Widescreen</PresentationFormat>
  <Paragraphs>219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Helvetica Neue</vt:lpstr>
      <vt:lpstr>Arial</vt:lpstr>
      <vt:lpstr>Calibri</vt:lpstr>
      <vt:lpstr>Century Gothic</vt:lpstr>
      <vt:lpstr>Office Theme</vt:lpstr>
      <vt:lpstr>Health Awareness and Nutrition:  Basic Terms and Definitions </vt:lpstr>
      <vt:lpstr>PowerPoint Presentation</vt:lpstr>
      <vt:lpstr>Basic Terms and Definitions</vt:lpstr>
      <vt:lpstr>Basic Terms and Definitions</vt:lpstr>
      <vt:lpstr>Basic Terms and Definitions</vt:lpstr>
      <vt:lpstr>Basic Terms and Definitions</vt:lpstr>
      <vt:lpstr>Basic Terms and Definitions</vt:lpstr>
      <vt:lpstr>Basic Terms and Definitions</vt:lpstr>
      <vt:lpstr>Nutrients in Foods and in the Body</vt:lpstr>
      <vt:lpstr>Basic Terms and Definitions</vt:lpstr>
      <vt:lpstr>Composition of Food</vt:lpstr>
      <vt:lpstr>Nutrients</vt:lpstr>
      <vt:lpstr>Macronutrients and Micronutrients</vt:lpstr>
      <vt:lpstr>Macronutrients and Micronutrients</vt:lpstr>
      <vt:lpstr>Basic Terms and Definitions</vt:lpstr>
      <vt:lpstr>Basic Terms and 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Requirements</vt:lpstr>
      <vt:lpstr>Energy Requirements</vt:lpstr>
      <vt:lpstr>Pathways for Energy in the body</vt:lpstr>
      <vt:lpstr>Energy  Balance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Awareness and Nutrition:  Basic Terms and Definitions </dc:title>
  <dc:creator>Hadia Mohammad Radwan</dc:creator>
  <cp:lastModifiedBy>Hadia Mohammad Radwan</cp:lastModifiedBy>
  <cp:revision>1</cp:revision>
  <dcterms:modified xsi:type="dcterms:W3CDTF">2023-01-17T12:08:16Z</dcterms:modified>
</cp:coreProperties>
</file>